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792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alar Neck Fractures — Hawki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lar Neck Fractures — Hawki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Severe ankl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bruis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bear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ed ankle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sible deformity in severe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cause of the high-energy mechanism, associated injuries to the foot, ankle, or spine may also be pres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ankle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ankle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fracture assess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ning is particularly helpful in evaluating fracture displacement and planning surgical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lar Neck Fractures — Hawki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Management depends on fracture displacement and associated dislo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mobilization]]></a:t>
            </a:r>
            <a:br/>
            <a:r>
              <a:rPr lang="en-US" strike="noStrike" sz="1400" spc="0" u="none" cap="none">
                <a:solidFill>
                  <a:srgbClr val="1E293B">
                    <a:alpha val="100000"/>
                  </a:srgbClr>
                </a:solidFill>
                <a:latin typeface="Calibri"/>
              </a:rPr>
              <a:t><![CDATA[Non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ed reduction]]></a:t>
            </a:r>
            <a:br/>
            <a:r>
              <a:rPr lang="en-US" strike="noStrike" sz="1400" spc="0" u="none" cap="none">
                <a:solidFill>
                  <a:srgbClr val="1E293B">
                    <a:alpha val="100000"/>
                  </a:srgbClr>
                </a:solidFill>
                <a:latin typeface="Calibri"/>
              </a:rPr>
              <a:t><![CDATA[Dislocat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F]]></a:t>
            </a:r>
            <a:br/>
            <a:r>
              <a:rPr lang="en-US" strike="noStrike" sz="1400" spc="0" u="none" cap="none">
                <a:solidFill>
                  <a:srgbClr val="1E293B">
                    <a:alpha val="100000"/>
                  </a:srgbClr>
                </a:solidFill>
                <a:latin typeface="Calibri"/>
              </a:rPr>
              <a:t><![CDATA[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wkins Sign]]></a:t>
            </a:r>
            <a:br/>
            <a:br/>
            <a:br/>
            <a:r>
              <a:rPr lang="en-US" strike="noStrike" sz="1400" spc="0" u="none" cap="none">
                <a:solidFill>
                  <a:srgbClr val="1E293B">
                    <a:alpha val="100000"/>
                  </a:srgbClr>
                </a:solidFill>
                <a:latin typeface="Calibri"/>
              </a:rPr>
              <a:t><![CDATA[The Hawkins sign is a radiographic sign that appears approximately 6–8 weeks after injury. It represents subchondral lucency in the talar dome due to bone resorption and indicates preserved blood supp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lar Neck Fractures — Hawki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ence suggests low likelihood of AV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ence raises concern for AV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Avascular nec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Talar neck fractures associated with AVN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wkins classification predicts AVN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wkins sign indicates preserved blood supp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ced dorsiflexion is common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Talar Neck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alar Neck Fractures — Hawki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Hawkins classification I–IV based on displacement/dislocation. AVN risk increases with stage: I 90%. Urgent reduction and fixation critical to preserve talar blood supply. Fixation: screws/plates, often dual incision approach. Hawkins sign (subchondral lucency) = revascularization on X-ray at 6–8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lar Neck Fractures — Hawki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Talar neck fractures are serious injuries involving the neck of the talus and are associated with a high risk of complications, particularly avascular necrosis (AVN) of the talar body. Although relatively uncommon, these fractures are clinically significant because the talus plays a critical role in ankle and subtalar joint 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lar Neck Fractures — Hawki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alus has a unique blood supply and is largely covered by articular cartilage, leaving limited areas for vascular penetration. Disruption of this vascular supply following talar neck fractures can lead to AVN and subsequent collapse of the talar d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lar Neck Fractures — Hawki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Hawkins classification system is widely used to categorize talar neck fractures and predict the risk of avascular necrosis. Early diagnosis and appropriate surgical management are essential to restore joint congruity and minimize long-term com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Talus]]></a:t>
            </a:r>
            <a:br/>
            <a:br/>
            <a:br/>
            <a:r>
              <a:rPr lang="en-US" strike="noStrike" sz="1400" spc="0" u="none" cap="none">
                <a:solidFill>
                  <a:srgbClr val="1E293B">
                    <a:alpha val="100000"/>
                  </a:srgbClr>
                </a:solidFill>
                <a:latin typeface="Calibri"/>
              </a:rPr>
              <a:t><![CDATA[The talus is a unique bone in the foot that transmits body weight from the tibia to the foot. It articulates with multiple bones and forms important joints of the hind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lar Neck Fractures — Hawki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ior articulation with the tibia forming the ankle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rior articulation with the calcaneus forming the subtalar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articulation with the navicular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muscular attach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cause approximately 60% of the talus is covered with articular cartilage, its blood supply is relatively limited and vulnerable to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lar Neck Fractures — Hawki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 of the Talus]]></a:t>
            </a:r>
            <a:br/>
            <a:br/>
            <a:br/>
            <a:r>
              <a:rPr lang="en-US" strike="noStrike" sz="1400" spc="0" u="none" cap="none">
                <a:solidFill>
                  <a:srgbClr val="1E293B">
                    <a:alpha val="100000"/>
                  </a:srgbClr>
                </a:solidFill>
                <a:latin typeface="Calibri"/>
              </a:rPr>
              <a:t><![CDATA[The blood supply of the talus is derived from branches of the posterior tibial, anterior tibial, and perforating peroneal arte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ery]]></a:t>
            </a:r>
            <a:br/>
            <a:r>
              <a:rPr lang="en-US" strike="noStrike" sz="1400" spc="0" u="none" cap="none">
                <a:solidFill>
                  <a:srgbClr val="1E293B">
                    <a:alpha val="100000"/>
                  </a:srgbClr>
                </a:solidFill>
                <a:latin typeface="Calibri"/>
              </a:rPr>
              <a:t><![CDATA[Area Suppli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artery]]></a:t>
            </a:r>
            <a:br/>
            <a:r>
              <a:rPr lang="en-US" strike="noStrike" sz="1400" spc="0" u="none" cap="none">
                <a:solidFill>
                  <a:srgbClr val="1E293B">
                    <a:alpha val="100000"/>
                  </a:srgbClr>
                </a:solidFill>
                <a:latin typeface="Calibri"/>
              </a:rPr>
              <a:t><![CDATA[Major supply to talar bod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tibial artery]]></a:t>
            </a:r>
            <a:br/>
            <a:r>
              <a:rPr lang="en-US" strike="noStrike" sz="1400" spc="0" u="none" cap="none">
                <a:solidFill>
                  <a:srgbClr val="1E293B">
                    <a:alpha val="100000"/>
                  </a:srgbClr>
                </a:solidFill>
                <a:latin typeface="Calibri"/>
              </a:rPr>
              <a:t><![CDATA[Supplies talar neck and h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forating peroneal artery]]></a:t>
            </a:r>
            <a:br/>
            <a:r>
              <a:rPr lang="en-US" strike="noStrike" sz="1400" spc="0" u="none" cap="none">
                <a:solidFill>
                  <a:srgbClr val="1E293B">
                    <a:alpha val="100000"/>
                  </a:srgbClr>
                </a:solidFill>
                <a:latin typeface="Calibri"/>
              </a:rPr>
              <a:t><![CDATA[Contributes to lateral supp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ruption of these vascular channels during talar neck fractures explains the high risk of avascular necr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lar Neck Fractures — Hawki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Talar neck fractures usually occur following high-energy trauma. The typical mechanism is forced dorsiflexion of the ankle, which drives the talar neck against the anterior tibial plafo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tor vehicle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s from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ced dorsiflexion of ank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lar Neck Fractures — Hawki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wkins Classification]]></a:t>
            </a:r>
            <a:br/>
            <a:br/>
            <a:br/>
            <a:r>
              <a:rPr lang="en-US" strike="noStrike" sz="1400" spc="0" u="none" cap="none">
                <a:solidFill>
                  <a:srgbClr val="1E293B">
                    <a:alpha val="100000"/>
                  </a:srgbClr>
                </a:solidFill>
                <a:latin typeface="Calibri"/>
              </a:rPr>
              <a:t><![CDATA[The Hawkins classification categorizes talar neck fractures based on displacement and associated joint dislocations. The classification also correlates with the risk of avascular nec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Risk of AV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Nondisplaced fracture]]></a:t>
            </a:r>
            <a:br/>
            <a:r>
              <a:rPr lang="en-US" strike="noStrike" sz="1400" spc="0" u="none" cap="none">
                <a:solidFill>
                  <a:srgbClr val="1E293B">
                    <a:alpha val="100000"/>
                  </a:srgbClr>
                </a:solidFill>
                <a:latin typeface="Calibri"/>
              </a:rPr>
              <a:t><![CDATA[Low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Subtalar dislocation]]></a:t>
            </a:r>
            <a:br/>
            <a:r>
              <a:rPr lang="en-US" strike="noStrike" sz="1400" spc="0" u="none" cap="none">
                <a:solidFill>
                  <a:srgbClr val="1E293B">
                    <a:alpha val="100000"/>
                  </a:srgbClr>
                </a:solidFill>
                <a:latin typeface="Calibri"/>
              </a:rPr>
              <a:t><![CDATA[Moderate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Subtalar and tibiotalar dislocation]]></a:t>
            </a:r>
            <a:br/>
            <a:r>
              <a:rPr lang="en-US" strike="noStrike" sz="1400" spc="0" u="none" cap="none">
                <a:solidFill>
                  <a:srgbClr val="1E293B">
                    <a:alpha val="100000"/>
                  </a:srgbClr>
                </a:solidFill>
                <a:latin typeface="Calibri"/>
              </a:rPr>
              <a:t><![CDATA[High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Subtalar, ankle, and talonavicular dislocation]]></a:t>
            </a:r>
            <a:br/>
            <a:r>
              <a:rPr lang="en-US" strike="noStrike" sz="1400" spc="0" u="none" cap="none">
                <a:solidFill>
                  <a:srgbClr val="1E293B">
                    <a:alpha val="100000"/>
                  </a:srgbClr>
                </a:solidFill>
                <a:latin typeface="Calibri"/>
              </a:rPr>
              <a:t><![CDATA[Very high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2026-07-31T23:47:33Z</dcterms:created>
  <dcterms:modified xsi:type="dcterms:W3CDTF">2026-07-31T23:47:33Z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