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8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rs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symptoms: burning, aching, or electric pain in the medial ankle and sole of the foot; tingling and numbness in the plantar surface of the foot and toes; symptoms worse with prolonged standing and walking; may radiate proximally up the medial leg (double crush syndrome); relieved by rest; worse at night (distinguishes from plantar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on: medial plantar nerve involvement — medial 3.5 toes and medial plantar forefoot; lateral plantar nerve — lateral 1.5 toes and lateral plantar forefoot; combined — entire plant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percussion over the tarsal tunnel posterior to the medial malleolus produces tingling in the distribution of the posterior tibial nerve (sole of foot, toes); most commonly cited clinical sign but sensitivity only 35–6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test: inflate sphygmomanometer cuff above systolic pressure on the leg and hold 60 seconds; positive if symptoms reproduced in the foot; low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iflexion-eversion test: maximum passive ankle dorsiflexion and eversion held for 5–10 seconds; positive if symptoms reproduced; increases tension and reduces space in the tarsal tunnel; sensitivity approximately 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dfoot alignment: assess for valgus deformity — an important correctable contributing factor; standing heel alignment view on X-ray quantifies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muscle wasting: in advanced TTS; abductor hallucis or abductor digiti minimi wasting may be vi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essential investigation — confirms posterior tibial nerve dysfunction; assesses which branch is involved; prolonged distal motor latency; reduced sensory nerve action potential amplitude; slowed conduction velocity; EMG shows denervation of intrinsic foot muscles in severe cases; sensitivity approximately 50–70% — a normal EMG/NCS does NOT exclude TTS (clinical diagnosis when NCS normal but symptoms typ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for identifying a space-occupying lesion; shows nerve enlargement, perineural fibrosis, ganglion cysts, varicosities, or accessory muscles; coronal sequences best for tarsal tunnel anatomy; essential befo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identifies space-occupying lesions dynamically; guides aspiration of ganglion cysts; less comprehensive than MRI but useful first-line in straightforwar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and ankle radiographs: assess for hindfoot valgus, calcaneal malunion, or bony spurs impinging on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TSH, fasting glucose/HbA1c, TFTs — screen for systemic causes; RA serology if inflammatory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reduce prolonged standing; footwear with good medial arch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tics and bracing: medial arch support insole; ankle-foot orthosis (AFO) for valgus deformity; reduces hindfoot valgus and decreases tension on the posterior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adjacent to the posterior tibial nerve within the tarsal tunnel; useful for inflammatory TTS and as a diagnostic test; approximately 40–50% short-term improvement; long-term benefit limited; may need rep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calf stretching, intrinsic foot str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ystemic causes: optimise diabetes control; thyroid replacement; treat RA with DMAR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for 3–6 months before considering surgery — except in cases with an identifiable compressive lesion or progressiv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mino WR. Tarsal tunnel syndrome: review of the literature. Foot Ankle. 1990;11(1):47–52.]]></a:t>
            </a:r>
            <a:br/>
            <a:r>
              <a:rPr lang="en-US" strike="noStrike" sz="1200" spc="0" u="none" cap="none">
                <a:solidFill>
                  <a:srgbClr val="1E293B">
                    <a:alpha val="100000"/>
                  </a:srgbClr>
                </a:solidFill>
                <a:latin typeface="Calibri"/>
              </a:rPr>
              <a:t><![CDATA[Gondring WH et al. An outcomes analysis of surgical treatment of tarsal tunnel syndrome. Foot Ankle Int. 2003.]]></a:t>
            </a:r>
            <a:br/>
            <a:r>
              <a:rPr lang="en-US" strike="noStrike" sz="1200" spc="0" u="none" cap="none">
                <a:solidFill>
                  <a:srgbClr val="1E293B">
                    <a:alpha val="100000"/>
                  </a:srgbClr>
                </a:solidFill>
                <a:latin typeface="Calibri"/>
              </a:rPr>
              <a:t><![CDATA[Sammarco GJ, Chang L. Outcome of surgical treatment of tarsal tunnel syndrome. Foot Ankle Int. 2003;24(2):125–131.]]></a:t>
            </a:r>
            <a:br/>
            <a:r>
              <a:rPr lang="en-US" strike="noStrike" sz="1200" spc="0" u="none" cap="none">
                <a:solidFill>
                  <a:srgbClr val="1E293B">
                    <a:alpha val="100000"/>
                  </a:srgbClr>
                </a:solidFill>
                <a:latin typeface="Calibri"/>
              </a:rPr>
              <a:t><![CDATA[Keck C. The tarsal tunnel syndrome. J Bone Joint Surg Am. 1962;44:180–182.]]></a:t>
            </a:r>
            <a:br/>
            <a:r>
              <a:rPr lang="en-US" strike="noStrike" sz="1200" spc="0" u="none" cap="none">
                <a:solidFill>
                  <a:srgbClr val="1E293B">
                    <a:alpha val="100000"/>
                  </a:srgbClr>
                </a:solidFill>
                <a:latin typeface="Calibri"/>
              </a:rPr>
              <a:t><![CDATA[Lau JT, Daniels TR. Tarsal tunnel syndrome: a review of the literature. Foot Ankle Int. 1999.]]></a:t>
            </a:r>
            <a:br/>
            <a:r>
              <a:rPr lang="en-US" strike="noStrike" sz="1200" spc="0" u="none" cap="none">
                <a:solidFill>
                  <a:srgbClr val="1E293B">
                    <a:alpha val="100000"/>
                  </a:srgbClr>
                </a:solidFill>
                <a:latin typeface="Calibri"/>
              </a:rPr>
              <a:t><![CDATA[Baxter DE, Thigpen CM. Heel pain: operative results. Foot Ankle. 1984;5(1):16–25.]]></a:t>
            </a:r>
            <a:br/>
            <a:r>
              <a:rPr lang="en-US" strike="noStrike" sz="1200" spc="0" u="none" cap="none">
                <a:solidFill>
                  <a:srgbClr val="1E293B">
                    <a:alpha val="100000"/>
                  </a:srgbClr>
                </a:solidFill>
                <a:latin typeface="Calibri"/>
              </a:rPr>
              <a:t><![CDATA[Schon LC. Nerve entrapment, neuropathy, and nerve dysfunction in athletes.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trapment neuropathy of the posterior tibial nerve under the flexor retinaculum behind the medial malleolus. Symptoms: burning dysesthesia/paresthesia in plantar foot, worse at night or with prolonged standing; positive Tinel’s sign posterior to medial malleolus. Etiologies: space‑occupying lesions (ganglion, varicosities), tenosynovitis, trauma, hindfoot valgus/flatfoot causing traction, systemic neuropathies. NCS/EMG supports diagnosis; ultrasound/MRI detects masses and tendon pathology. Treatment: correct biomechanics (orthoses), NSAIDs, treat masses; surgical decompression with release of flexor retinaculum and distal tunnel when conser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rs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arsal tunnel syndrome (TTS) is an entrapment neuropathy of the posterior tibial nerve (or one of its branches) as it passes through the tarsal tunnel — the fibro-osseous canal on the medial side of the ankle posterior to the medial malleolus. It is the foot and ankle equivalent of carpal tunnel syndrome, though less common and more complex in its clinical presentation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anatomy: the tarsal tunnel is formed by the medial malleolus anteriorly, the calcaneus and talus laterally, and the flexor retinaculum (laciniate ligament) medially; the contents of the tarsal tunnel from anterior to posterior are: Tom, Dick And Harry — Tibialis posterior tendon, flexor Digitorum longus tendon, posterior tibial Artery (and veins), posterior tibial Nerve, flexor Hallucis longu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tibial nerve divides within or just distal to the tarsal tunnel into the medial plantar nerve, lateral plantar nerve, and medial calcaneal nerve (calcaneal branch — usually arises proximal to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less common than carpal tunnel syndrome; no clear gender predilection; associated with hindfoot valgus deformity (the most common underlying biomechanical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arsal tunnel syndrome (classic TTS): compression of the main posterior tibial nerve in the tarsal tunnel; produces pain, burning, and tingling radiating to the entire sole; Tinel sign positive at the tars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arsal tunnel syndrome: compression of the medial or lateral plantar nerve more distally; produces more localised symptoms; first branch of lateral plantar nerve (Baxter nerve) entrapment is a specific variant producing medial heel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most common)]]></a:t>
            </a:r>
            <a:br/>
            <a:r>
              <a:rPr lang="en-US" strike="noStrike" sz="1400" spc="0" u="none" cap="none">
                <a:solidFill>
                  <a:srgbClr val="1E293B">
                    <a:alpha val="100000"/>
                  </a:srgbClr>
                </a:solidFill>
                <a:latin typeface="Calibri"/>
              </a:rPr>
              <a:t><![CDATA[Hindfoot valgus (planovalgus, adult acquired flatfoot) — most common overall cause; hyper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a:t>
            </a:r>
            <a:br/>
            <a:r>
              <a:rPr lang="en-US" strike="noStrike" sz="1400" spc="0" u="none" cap="none">
                <a:solidFill>
                  <a:srgbClr val="1E293B">
                    <a:alpha val="100000"/>
                  </a:srgbClr>
                </a:solidFill>
                <a:latin typeface="Calibri"/>
              </a:rPr>
              <a:t><![CDATA[Ganglion cyst (most common mass); lipoma; accessory muscle (accessory FDL, flexor digitorum accessorius longus); schwannoma; neurofibroma; varicose veins; lip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a:t>
            </a:r>
            <a:br/>
            <a:r>
              <a:rPr lang="en-US" strike="noStrike" sz="1400" spc="0" u="none" cap="none">
                <a:solidFill>
                  <a:srgbClr val="1E293B">
                    <a:alpha val="100000"/>
                  </a:srgbClr>
                </a:solidFill>
                <a:latin typeface="Calibri"/>
              </a:rPr>
              <a:t><![CDATA[Malunited calcaneal fracture; talus fracture; medial malleolus fracture; post-fracture fibrosis; ankle sprain sequela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a:t>
            </a:r>
            <a:br/>
            <a:r>
              <a:rPr lang="en-US" strike="noStrike" sz="1400" spc="0" u="none" cap="none">
                <a:solidFill>
                  <a:srgbClr val="1E293B">
                    <a:alpha val="100000"/>
                  </a:srgbClr>
                </a:solidFill>
                <a:latin typeface="Calibri"/>
              </a:rPr>
              <a:t><![CDATA[Diabetes mellitus; hypothyroidism; rheumatoid arthritis; acromegaly; pregnancy (fluid ret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identifiable cause in approximately 25–5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 is the most favourable cause for surgical decompression — identifiable lesion can be excised alongside decompression; ganglion cyst is the most common; MRI essential to identif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2026-05-01T18:20:09Z</dcterms:created>
  <dcterms:modified xsi:type="dcterms:W3CDTF">2026-05-01T18:20:09Z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