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93231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B Hip]]></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position: progressive flexion, adduction, and internal rotation deformity as disease progresses — muscle spasm and contracture; Thomas test positive (flexion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asting of thigh muscles: quadriceps and gluteal wasting from disuse; leg length discrepancy in advance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ld abscess: soft, non-tender fluctuant swelling in groin or buttock; may track to the medial thigh, perineum, or down the psoas sheath to the iliac foss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nus tracts: chronic discharging sinuses in neglected cases — secondary infection common; sinus discharge is characteristically thin and wat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ildren: irritable child with limp; refusal to bear weight; may present acutely if superimposed bacterial infection; can mimic transient synovitis or Perthes disease in early sta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AP pelvis + lateral hip): Phemister triad; monitor disease progression; standing films for deformity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hip: investigation of choice for early disease — synovial thickening and enhancement, bone marrow oedema, subchondral erosions, abscess collections, soft tissue tracking; detects disease before plain radiograph chan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better characterises bony destruction, sequestra (necrotic bone), and abscess extension; guides surgical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toux test (PPD) / IGRA (interferon-gamma release assay): IGRA (QuantiFERON Gold, T-SPOT) more specific than Mantoux; positive result supports TB but does not confirm active joint disease; IGRA unaffected by BCG vaccination stat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aspiration / synovial biopsy: definitive diagnostic procedure — synovial fluid for AFB smear, TB culture (6–8 weeks), PCR (rapid, more sensitive); synovial biopsy shows caseating granulomas; send both fluid AND tissue — AFB culture of synovial tissue has higher sensitivity (up to 90%) than fluid culture alone (50–6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utum AFB and culture; urine for TB (renal TB); chest X-ray; CT chest if CXR equivo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SR, CRP: elevated but non-specific; useful for monitoring treatment respon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V test: mandatory in endemic regions; TB/HIV co-infection changes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cal Management]]></a:t>
            </a:r>
            <a:br/>
            <a:br/>
            <a:r>
              <a:rPr lang="en-US" strike="noStrike" sz="1400" spc="0" u="none" cap="none">
                <a:solidFill>
                  <a:srgbClr val="1E293B">
                    <a:alpha val="100000"/>
                  </a:srgbClr>
                </a:solidFill>
                <a:latin typeface="Calibri"/>
              </a:rPr>
              <a:t><![CDATA[Standard RIPE regimen: Rifampicin + Isoniazid + Pyrazinamide + Ethambutol × 2 months (intensive phase) then Rifampicin + Isoniazid × 4 months (continuation phase) — total 6 months minimum for non-spinal TB; most guidelines extend to 9–12 months for skeletal T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yridoxine (Vitamin B6): given with isoniazid to prevent peripheral neuropath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ug-resistant TB (MDR-TB): resistance to rifampicin and/or isoniazid; requires second-line agents (fluoroquinolones, injectable agents); 18–24 months of treatment; specialist infectious disease input essent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cal treatment alone is curative in early stage (Stage I–II) TB hip — serial radiological and clinical monitoring; surgery not required if responsive to chemo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ponse monitoring: clinical improvement (pain, ROM, constitutional symptoms), ESR/CRP trending down; radiological stabilisation of bone destr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Surgery in TB hip serves two purposes: diagnostic (biopsy/debridement) and therapeutic (abscess drainage, deformity correction, joint reconstruction). Medical treatment should always be initiated or optimised before electiv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tic uncertainty; Stage I–II]]></a:t>
            </a:r>
            <a:br/>
            <a:r>
              <a:rPr lang="en-US" strike="noStrike" sz="1400" spc="0" u="none" cap="none">
                <a:solidFill>
                  <a:srgbClr val="1E293B">
                    <a:alpha val="100000"/>
                  </a:srgbClr>
                </a:solidFill>
                <a:latin typeface="Calibri"/>
              </a:rPr>
              <a:t><![CDATA[Synovectomy + synovial biopsy; joint washout]]></a:t>
            </a:r>
            <a:br/>
            <a:r>
              <a:rPr lang="en-US" strike="noStrike" sz="1400" spc="0" u="none" cap="none">
                <a:solidFill>
                  <a:srgbClr val="1E293B">
                    <a:alpha val="100000"/>
                  </a:srgbClr>
                </a:solidFill>
                <a:latin typeface="Calibri"/>
              </a:rPr>
              <a:t><![CDATA[Arthroscopic or open; curative in early disease combined with chemo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ld abscess]]></a:t>
            </a:r>
            <a:br/>
            <a:r>
              <a:rPr lang="en-US" strike="noStrike" sz="1400" spc="0" u="none" cap="none">
                <a:solidFill>
                  <a:srgbClr val="1E293B">
                    <a:alpha val="100000"/>
                  </a:srgbClr>
                </a:solidFill>
                <a:latin typeface="Calibri"/>
              </a:rPr>
              <a:t><![CDATA[Aspiration or open drainage + debridement]]></a:t>
            </a:r>
            <a:br/>
            <a:r>
              <a:rPr lang="en-US" strike="noStrike" sz="1400" spc="0" u="none" cap="none">
                <a:solidFill>
                  <a:srgbClr val="1E293B">
                    <a:alpha val="100000"/>
                  </a:srgbClr>
                </a:solidFill>
                <a:latin typeface="Calibri"/>
              </a:rPr>
              <a:t><![CDATA[Under chemotherapy cover; culture abscess pus; do not leave large residual ca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Tuli SM. General principles of osteoarticular tuberculosis. Clin Orthop Relat Res. 2002;(398):11–19.]]></a:t>
            </a:r>
            <a:br/>
            <a:r>
              <a:rPr lang="en-US" strike="noStrike" sz="1200" spc="0" u="none" cap="none">
                <a:solidFill>
                  <a:srgbClr val="1E293B">
                    <a:alpha val="100000"/>
                  </a:srgbClr>
                </a:solidFill>
                <a:latin typeface="Calibri"/>
              </a:rPr>
              <a:t><![CDATA[Tuli SM. Tuberculosis of the hip. Clin Orthop Relat Res. 2002;(398):93–98.]]></a:t>
            </a:r>
            <a:br/>
            <a:r>
              <a:rPr lang="en-US" strike="noStrike" sz="1200" spc="0" u="none" cap="none">
                <a:solidFill>
                  <a:srgbClr val="1E293B">
                    <a:alpha val="100000"/>
                  </a:srgbClr>
                </a:solidFill>
                <a:latin typeface="Calibri"/>
              </a:rPr>
              <a:t><![CDATA[Kim YH, Han DY, Park BM. Total hip arthroplasty for tuberculous coxarthrosis. J Bone Joint Surg Am. 1987;69(5):718–727.]]></a:t>
            </a:r>
            <a:br/>
            <a:r>
              <a:rPr lang="en-US" strike="noStrike" sz="1200" spc="0" u="none" cap="none">
                <a:solidFill>
                  <a:srgbClr val="1E293B">
                    <a:alpha val="100000"/>
                  </a:srgbClr>
                </a:solidFill>
                <a:latin typeface="Calibri"/>
              </a:rPr>
              <a:t><![CDATA[Yoon TR et al. Total hip arthroplasty for the sequelae of hip tuberculosis. J Arthroplasty. 1998;13(4):442–447.]]></a:t>
            </a:r>
            <a:br/>
            <a:r>
              <a:rPr lang="en-US" strike="noStrike" sz="1200" spc="0" u="none" cap="none">
                <a:solidFill>
                  <a:srgbClr val="1E293B">
                    <a:alpha val="100000"/>
                  </a:srgbClr>
                </a:solidFill>
                <a:latin typeface="Calibri"/>
              </a:rPr>
              <a:t><![CDATA[World Health Organization. Treatment of Tuberculosis: Guidelines. 4th Edition. Geneva: WHO, 2010.]]></a:t>
            </a:r>
            <a:br/>
            <a:r>
              <a:rPr lang="en-US" strike="noStrike" sz="1200" spc="0" u="none" cap="none">
                <a:solidFill>
                  <a:srgbClr val="1E293B">
                    <a:alpha val="100000"/>
                  </a:srgbClr>
                </a:solidFill>
                <a:latin typeface="Calibri"/>
              </a:rPr>
              <a:t><![CDATA[Sharma SK, Mohan A. Extrapulmonary tuberculosis. Indian J Med Res. 2004;120(4):316–353.]]></a:t>
            </a:r>
            <a:br/>
            <a:r>
              <a:rPr lang="en-US" strike="noStrike" sz="1200" spc="0" u="none" cap="none">
                <a:solidFill>
                  <a:srgbClr val="1E293B">
                    <a:alpha val="100000"/>
                  </a:srgbClr>
                </a:solidFill>
                <a:latin typeface="Calibri"/>
              </a:rPr>
              <a:t><![CDATA[Moon MS. Tuberculosis of the spine: controversies and a new challenge. Spine. 1997;22(15):1791–1797.]]></a:t>
            </a:r>
            <a:br/>
            <a:r>
              <a:rPr lang="en-US" strike="noStrike" sz="1200" spc="0" u="none" cap="none">
                <a:solidFill>
                  <a:srgbClr val="1E293B">
                    <a:alpha val="100000"/>
                  </a:srgbClr>
                </a:solidFill>
                <a:latin typeface="Calibri"/>
              </a:rPr>
              <a:t><![CDATA[Campbells Operative Orthopaedics. 14th Ed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econd most common osteoarticular TB after spine; insidious monoarthritis progressing through stages. Typical deformity: flexion, adduction, external rotation; muscle spasm and night cries common in children. Shanmugasundaram radiographic stages (synovitis → arthritis → advanced arthritis → ankylosis) guide treatment. Diagnosis: ESR/CRP, MRI for early synovitis/marrow edema; confirm with biopsy/AFB smear/culture/GeneXpert. Treatment: ATT for 9–12 months; traction/physiotherapy early; synovectomy/osteotomy for persistent synovitis; excision arthroplasty or delayed THR after disease quiescence in advanced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B Hip]]></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Tuberculous arthritis of the hip is the most common form of skeletal tuberculosis after spinal TB. It is caused by haematogenous seeding of Mycobacterium tuberculosis to the synovium or adjacent bone of the hip joint, with progressive destruction of articular cartilage, subchondral bone, and surrounding soft tissues if untreated. TB hip remains a significant public health problem in endemic regions including South Asia, Sub-Saharan Africa, and among immunocompromised individuals worldw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eletal TB accounts for approximately 1–3% of all TB cases; the hip is the second most common site of skeletal TB after the spine (Pott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age group: children and young adults in endemic regions; also seen in elderly and immunocompromised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genesis: haematogenous spread from primary pulmonary focus → synovial or metaphyseal seeding → granulomatous inflammation → caseating necrosis → progressive articular and bony de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pulmonary TB is often quiescent or healed by the time hip TB presents — only approximately 50% of hip TB patients have active pulmonary TB; chest X-ray and Mantoux/IGRA should be performed in all suspected cases regardl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malnutrition, poverty, overcrowding, HIV/AIDS, diabetes, immunosuppression (biologics, steroids), prior BCG non-vacc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y & Stages]]></a:t>
            </a:r>
            <a:br/>
            <a:br/>
            <a:r>
              <a:rPr lang="en-US" strike="noStrike" sz="1400" spc="0" u="none" cap="none">
                <a:solidFill>
                  <a:srgbClr val="1E293B">
                    <a:alpha val="100000"/>
                  </a:srgbClr>
                </a:solidFill>
                <a:latin typeface="Calibri"/>
              </a:rPr>
              <a:t><![CDATA[TB hip progresses through characteristic pathological stages if untreated. Understanding these stages guides both the clinical and radiological assess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Pathology]]></a:t>
            </a:r>
            <a:br/>
            <a:r>
              <a:rPr lang="en-US" strike="noStrike" sz="1400" spc="0" u="none" cap="none">
                <a:solidFill>
                  <a:srgbClr val="1E293B">
                    <a:alpha val="100000"/>
                  </a:srgbClr>
                </a:solidFill>
                <a:latin typeface="Calibri"/>
              </a:rPr>
              <a:t><![CDATA[Radiological 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 — Synovitis]]></a:t>
            </a:r>
            <a:br/>
            <a:r>
              <a:rPr lang="en-US" strike="noStrike" sz="1400" spc="0" u="none" cap="none">
                <a:solidFill>
                  <a:srgbClr val="1E293B">
                    <a:alpha val="100000"/>
                  </a:srgbClr>
                </a:solidFill>
                <a:latin typeface="Calibri"/>
              </a:rPr>
              <a:t><![CDATA[Granulomatous synovitis; joint effusion; no bony erosion yet]]></a:t>
            </a:r>
            <a:br/>
            <a:r>
              <a:rPr lang="en-US" strike="noStrike" sz="1400" spc="0" u="none" cap="none">
                <a:solidFill>
                  <a:srgbClr val="1E293B">
                    <a:alpha val="100000"/>
                  </a:srgbClr>
                </a:solidFill>
                <a:latin typeface="Calibri"/>
              </a:rPr>
              <a:t><![CDATA[Soft tissue swelling; joint space normal or slightly widened; periarticular osteopor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 — Early arthritis]]></a:t>
            </a:r>
            <a:br/>
            <a:r>
              <a:rPr lang="en-US" strike="noStrike" sz="1400" spc="0" u="none" cap="none">
                <a:solidFill>
                  <a:srgbClr val="1E293B">
                    <a:alpha val="100000"/>
                  </a:srgbClr>
                </a:solidFill>
                <a:latin typeface="Calibri"/>
              </a:rPr>
              <a:t><![CDATA[Subchondral bone erosion begins; marginal erosions; cartilage thinning]]></a:t>
            </a:r>
            <a:br/>
            <a:r>
              <a:rPr lang="en-US" strike="noStrike" sz="1400" spc="0" u="none" cap="none">
                <a:solidFill>
                  <a:srgbClr val="1E293B">
                    <a:alpha val="100000"/>
                  </a:srgbClr>
                </a:solidFill>
                <a:latin typeface="Calibri"/>
              </a:rPr>
              <a:t><![CDATA[Periarticular osteoporosis; marginal erosions; early joint space narrow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 — Advanced arthritis]]></a:t>
            </a:r>
            <a:br/>
            <a:r>
              <a:rPr lang="en-US" strike="noStrike" sz="1400" spc="0" u="none" cap="none">
                <a:solidFill>
                  <a:srgbClr val="1E293B">
                    <a:alpha val="100000"/>
                  </a:srgbClr>
                </a:solidFill>
                <a:latin typeface="Calibri"/>
              </a:rPr>
              <a:t><![CDATA[Significant cartilage loss; subchondral collapse; caseous necrosis; cold abscess formation]]></a:t>
            </a:r>
            <a:br/>
            <a:r>
              <a:rPr lang="en-US" strike="noStrike" sz="1400" spc="0" u="none" cap="none">
                <a:solidFill>
                  <a:srgbClr val="1E293B">
                    <a:alpha val="100000"/>
                  </a:srgbClr>
                </a:solidFill>
                <a:latin typeface="Calibri"/>
              </a:rPr>
              <a:t><![CDATA[Gross joint space loss; bony destruction; cavitation; cold abscess trac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 — Advanced with deformity]]></a:t>
            </a:r>
            <a:br/>
            <a:r>
              <a:rPr lang="en-US" strike="noStrike" sz="1400" spc="0" u="none" cap="none">
                <a:solidFill>
                  <a:srgbClr val="1E293B">
                    <a:alpha val="100000"/>
                  </a:srgbClr>
                </a:solidFill>
                <a:latin typeface="Calibri"/>
              </a:rPr>
              <a:t><![CDATA[Subluxation or dislocation; fibrous or bony ankylosis; sinus tract formation]]></a:t>
            </a:r>
            <a:br/>
            <a:r>
              <a:rPr lang="en-US" strike="noStrike" sz="1400" spc="0" u="none" cap="none">
                <a:solidFill>
                  <a:srgbClr val="1E293B">
                    <a:alpha val="100000"/>
                  </a:srgbClr>
                </a:solidFill>
                <a:latin typeface="Calibri"/>
              </a:rPr>
              <a:t><![CDATA[Dislocation; ankylosis; calcification of abscess; sinus tracts on imag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emister triad (classic radiological triad of TB joint): (1) periarticular osteoporosis; (2) peripheral marginal erosions; (3) gradual joint space narrowing — distinguishes TB from pyogenic arthritis (rapid destruction) and rheumatoid arthritis (bilateral, symmetr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ld abscess: pus from TB infection that tracks along fascial planes without the warmth and erythema of pyogenic abscess; may present as a groin swelling, psoas abscess, or discharging sinus at the hi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a:t>
            </a:r>
            <a:br/>
            <a:br/>
            <a:r>
              <a:rPr lang="en-US" strike="noStrike" sz="1400" spc="0" u="none" cap="none">
                <a:solidFill>
                  <a:srgbClr val="1E293B">
                    <a:alpha val="100000"/>
                  </a:srgbClr>
                </a:solidFill>
                <a:latin typeface="Calibri"/>
              </a:rPr>
              <a:t><![CDATA[Insidious onset — weeks to months of progressive hip pain; limp; reduced range of mo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titutional symptoms: low-grade fever, night sweats, weight loss, malaise — often subtle or absent; do not exclude TB in the absence of systemic sympto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6">
  <a:themeElements>
    <a:clrScheme name="Theme9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2026-03-19T10:27:17Z</dcterms:created>
  <dcterms:modified xsi:type="dcterms:W3CDTF">2026-03-19T10:27:17Z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