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4038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endon Healing and Rehabilit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vs Extrinsic Healing]]></a:t>
            </a:r>
            <a:br/>
            <a:br/>
            <a:br/>
            <a:r>
              <a:rPr lang="en-US" strike="noStrike" sz="1400" spc="0" u="none" cap="none">
                <a:solidFill>
                  <a:srgbClr val="1E293B">
                    <a:alpha val="100000"/>
                  </a:srgbClr>
                </a:solidFill>
                <a:latin typeface="Calibri"/>
              </a:rPr>
              <a:t><![CDATA[Tendon healing may occur through intrinsic or extrinsic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healing]]></a:t>
            </a:r>
            <a:br/>
            <a:r>
              <a:rPr lang="en-US" strike="noStrike" sz="1400" spc="0" u="none" cap="none">
                <a:solidFill>
                  <a:srgbClr val="1E293B">
                    <a:alpha val="100000"/>
                  </a:srgbClr>
                </a:solidFill>
                <a:latin typeface="Calibri"/>
              </a:rPr>
              <a:t><![CDATA[Healing from tenocytes within tend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insic healing]]></a:t>
            </a:r>
            <a:br/>
            <a:r>
              <a:rPr lang="en-US" strike="noStrike" sz="1400" spc="0" u="none" cap="none">
                <a:solidFill>
                  <a:srgbClr val="1E293B">
                    <a:alpha val="100000"/>
                  </a:srgbClr>
                </a:solidFill>
                <a:latin typeface="Calibri"/>
              </a:rPr>
              <a:t><![CDATA[Healing from surrounding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healing results in better tendon gliding, whereas extrinsic healing often leads to adhesion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Affecting Tendon Healing]]></a:t>
            </a:r>
            <a:br/>
            <a:br/>
            <a:br/>
            <a:r>
              <a:rPr lang="en-US" strike="noStrike" sz="1400" spc="0" u="none" cap="none">
                <a:solidFill>
                  <a:srgbClr val="1E293B">
                    <a:alpha val="100000"/>
                  </a:srgbClr>
                </a:solidFill>
                <a:latin typeface="Calibri"/>
              </a:rPr>
              <a:t><![CDATA[Several biological and mechanical factors influence the outcome of tendon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of the pat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t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or vascularity in certain tendons, such as the Achilles tendon and rotator cuff tendons, contributes to delayed healing and increased risk of rup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habilitation Principles]]></a:t>
            </a:r>
            <a:br/>
            <a:br/>
            <a:br/>
            <a:r>
              <a:rPr lang="en-US" strike="noStrike" sz="1400" spc="0" u="none" cap="none">
                <a:solidFill>
                  <a:srgbClr val="1E293B">
                    <a:alpha val="100000"/>
                  </a:srgbClr>
                </a:solidFill>
                <a:latin typeface="Calibri"/>
              </a:rPr>
              <a:t><![CDATA[Rehabilitation plays a crucial role in achieving optimal functional outcomes after tendon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s of 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 adhesion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ote tendon gli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e range of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ly improve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controlled mobilization is generally preferred because prolonged immobilization may lead to stiffness and adh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Tendon Repair]]></a:t>
            </a:r>
            <a:br/>
            <a:br/>
            <a:br/>
            <a:r>
              <a:rPr lang="en-US" strike="noStrike" sz="1400" spc="0" u="none" cap="none">
                <a:solidFill>
                  <a:srgbClr val="1E293B">
                    <a:alpha val="100000"/>
                  </a:srgbClr>
                </a:solidFill>
                <a:latin typeface="Calibri"/>
              </a:rPr>
              <a:t><![CDATA[Tendon adh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rup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er surgical technique and structured rehabilitation protocols are essential to minimize these 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Tendon healing occurs in three ph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phase lasts several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deling phase may last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 improves tendon gli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hesion formation is a common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Hoppenfeld S. Physical Examination of the Spine and Extremities.]]></a:t>
            </a:r>
            <a:br/>
            <a:r>
              <a:rPr lang="en-US" strike="noStrike" sz="1200" spc="0" u="none" cap="none">
                <a:solidFill>
                  <a:srgbClr val="1E293B">
                    <a:alpha val="100000"/>
                  </a:srgbClr>
                </a:solidFill>
                <a:latin typeface="Calibri"/>
              </a:rPr>
              <a:t><![CDATA[4. American Academy of Orthopaedic Surgeons Educational Resou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endon Healing and Rehabilit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hases: inflammatory (days 1–7), proliferative (days 3–21), remodeling (weeks–months). Intrinsic (tenocyte) vs extrinsic (synovial/paratenon) healing; adhesion formation from extrinsic fibroblasts. Early controlled mobilization enhances tensile strength and reduces adhesions in flexor tendons. Suture techniques: core locking (e.g., 4–6 strand) + epitendinous running improves gap resistance. Rehab protocols: Kleinert, Duran (flexor); early active motion in selected repai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endons are specialized connective tissues that connect muscles to bone and transmit the force generated by muscle contraction to produce joint movement. Tendon injuries are common in orthopaedic practice and may occur due to trauma, overuse, degeneration, or sports-related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ing of tendons is a complex biological process involving inflammation, collagen synthesis, and gradual remodeling of the extracellular matrix. Unlike bone, tendon healing is relatively slow and often results in scar tissue formation rather than regeneration of the original tendon stru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ccessful tendon repair depends not only on surgical technique but also on appropriate postoperative rehabilitation. Early controlled mobilization has been shown to improve tendon gliding and reduce adhesion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endon healing occurs through three phases: inflammatory phase, proliferative phase, and remodeling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ucture of Tendon]]></a:t>
            </a:r>
            <a:br/>
            <a:br/>
            <a:br/>
            <a:r>
              <a:rPr lang="en-US" strike="noStrike" sz="1400" spc="0" u="none" cap="none">
                <a:solidFill>
                  <a:srgbClr val="1E293B">
                    <a:alpha val="100000"/>
                  </a:srgbClr>
                </a:solidFill>
                <a:latin typeface="Calibri"/>
              </a:rPr>
              <a:t><![CDATA[Tendons are composed primarily of collagen fibers arranged in parallel bundles. These fibers provide high tensile strength and allow tendons to withstand significant mechanical loads during muscle con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jor Components of Tend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collagen]]></a:t>
            </a:r>
            <a:br/>
            <a:r>
              <a:rPr lang="en-US" strike="noStrike" sz="1400" spc="0" u="none" cap="none">
                <a:solidFill>
                  <a:srgbClr val="1E293B">
                    <a:alpha val="100000"/>
                  </a:srgbClr>
                </a:solidFill>
                <a:latin typeface="Calibri"/>
              </a:rPr>
              <a:t><![CDATA[Provides tensile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ocytes]]></a:t>
            </a:r>
            <a:br/>
            <a:r>
              <a:rPr lang="en-US" strike="noStrike" sz="1400" spc="0" u="none" cap="none">
                <a:solidFill>
                  <a:srgbClr val="1E293B">
                    <a:alpha val="100000"/>
                  </a:srgbClr>
                </a:solidFill>
                <a:latin typeface="Calibri"/>
              </a:rPr>
              <a:t><![CDATA[Cells responsible for collagen pro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acellular matrix]]></a:t>
            </a:r>
            <a:br/>
            <a:r>
              <a:rPr lang="en-US" strike="noStrike" sz="1400" spc="0" u="none" cap="none">
                <a:solidFill>
                  <a:srgbClr val="1E293B">
                    <a:alpha val="100000"/>
                  </a:srgbClr>
                </a:solidFill>
                <a:latin typeface="Calibri"/>
              </a:rPr>
              <a:t><![CDATA[Maintains structural integ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teoglycans]]></a:t>
            </a:r>
            <a:br/>
            <a:r>
              <a:rPr lang="en-US" strike="noStrike" sz="1400" spc="0" u="none" cap="none">
                <a:solidFill>
                  <a:srgbClr val="1E293B">
                    <a:alpha val="100000"/>
                  </a:srgbClr>
                </a:solidFill>
                <a:latin typeface="Calibri"/>
              </a:rPr>
              <a:t><![CDATA[Provide elast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ierarchical structure of tendon allows it to transmit force efficiently while maintaining flexi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of Tendon Injury]]></a:t>
            </a:r>
            <a:br/>
            <a:br/>
            <a:br/>
            <a:r>
              <a:rPr lang="en-US" strike="noStrike" sz="1400" spc="0" u="none" cap="none">
                <a:solidFill>
                  <a:srgbClr val="1E293B">
                    <a:alpha val="100000"/>
                  </a:srgbClr>
                </a:solidFill>
                <a:latin typeface="Calibri"/>
              </a:rPr>
              <a:t><![CDATA[Tendon injuries occur through several mechanisms, including acute trauma and chronic d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dden forceful muscle con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titive over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generative tendon ch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examples include Achilles tendon rupture, rotator cuff tears, and flexor tendon injuries of the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s of Tendon Healing]]></a:t>
            </a:r>
            <a:br/>
            <a:br/>
            <a:br/>
            <a:r>
              <a:rPr lang="en-US" strike="noStrike" sz="1400" spc="0" u="none" cap="none">
                <a:solidFill>
                  <a:srgbClr val="1E293B">
                    <a:alpha val="100000"/>
                  </a:srgbClr>
                </a:solidFill>
                <a:latin typeface="Calibri"/>
              </a:rPr>
              <a:t><![CDATA[Tendon healing occurs through three overlapping ph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 Inflammatory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phase begins immediately after injury and lasts for several days. It is characterized by hematoma formation and infiltration of inflammatory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cell infil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ease of growth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val of damaged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 Proliferative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ing this phase fibroblasts proliferate and produce collagen fibers. The newly formed collagen is initially disorganized and relatively wea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roblast prolif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lagen syn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mation of granulation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 Remodeling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emodeling phase may last several months. Collagen fibers gradually reorganize and align along the direction of mechanical 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lagen mat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tensile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restoration of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5">
  <a:themeElements>
    <a:clrScheme name="Theme4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2026-03-18T08:55:12Z</dcterms:created>
  <dcterms:modified xsi:type="dcterms:W3CDTF">2026-03-18T08:55:12Z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