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317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ndon to Bone Fixation method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fixation strength must exceed early rehabilitation for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ct area and compression improve biological healing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p formation weakens healing and increases risk of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quality is critical for anchors, screws, staples, and cortical butt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on quality determines whether sutures cut through the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weakest link may be tendon-suture interface, anchor-bone interface, graft-screw interface, cortical button-bone interface, or biological tendon-bone interface depending on the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Tendon-to-Bone Fixation Methods]]></a:t>
            </a:r>
            <a:br/>
            <a:br/>
            <a:br/>
            <a:b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Principle]]></a:t>
            </a:r>
            <a:br/>
            <a:r>
              <a:rPr lang="en-US" strike="noStrike" sz="1400" spc="0" u="none" cap="none">
                <a:solidFill>
                  <a:srgbClr val="1E293B">
                    <a:alpha val="100000"/>
                  </a:srgbClr>
                </a:solidFill>
                <a:latin typeface="Calibri"/>
              </a:rPr>
              <a:t><![CDATA[Common Examples]]></a:t>
            </a:r>
            <a:br/>
            <a:r>
              <a:rPr lang="en-US" strike="noStrike" sz="1400" spc="0" u="none" cap="none">
                <a:solidFill>
                  <a:srgbClr val="1E293B">
                    <a:alpha val="100000"/>
                  </a:srgbClr>
                </a:solidFill>
                <a:latin typeface="Calibri"/>
              </a:rPr>
              <a:t><![CDATA[Main Lim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nnels]]></a:t>
            </a:r>
            <a:br/>
            <a:r>
              <a:rPr lang="en-US" strike="noStrike" sz="1400" spc="0" u="none" cap="none">
                <a:solidFill>
                  <a:srgbClr val="1E293B">
                    <a:alpha val="100000"/>
                  </a:srgbClr>
                </a:solidFill>
                <a:latin typeface="Calibri"/>
              </a:rPr>
              <a:t><![CDATA[Sutures or graft passed through transosseous tunnels and tied over bone bridge]]></a:t>
            </a:r>
            <a:br/>
            <a:r>
              <a:rPr lang="en-US" strike="noStrike" sz="1400" spc="0" u="none" cap="none">
                <a:solidFill>
                  <a:srgbClr val="1E293B">
                    <a:alpha val="100000"/>
                  </a:srgbClr>
                </a:solidFill>
                <a:latin typeface="Calibri"/>
              </a:rPr>
              <a:t><![CDATA[Patellar tendon repair, quadriceps tendon repair, transosseous rotator cuff repair]]></a:t>
            </a:r>
            <a:br/>
            <a:r>
              <a:rPr lang="en-US" strike="noStrike" sz="1400" spc="0" u="none" cap="none">
                <a:solidFill>
                  <a:srgbClr val="1E293B">
                    <a:alpha val="100000"/>
                  </a:srgbClr>
                </a:solidFill>
                <a:latin typeface="Calibri"/>
              </a:rPr>
              <a:t><![CDATA[Bone bridge fracture, technical dem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anchors]]></a:t>
            </a:r>
            <a:br/>
            <a:r>
              <a:rPr lang="en-US" strike="noStrike" sz="1400" spc="0" u="none" cap="none">
                <a:solidFill>
                  <a:srgbClr val="1E293B">
                    <a:alpha val="100000"/>
                  </a:srgbClr>
                </a:solidFill>
                <a:latin typeface="Calibri"/>
              </a:rPr>
              <a:t><![CDATA[Anchor fixed into bone with sutures attached to tendon]]></a:t>
            </a:r>
            <a:br/>
            <a:r>
              <a:rPr lang="en-US" strike="noStrike" sz="1400" spc="0" u="none" cap="none">
                <a:solidFill>
                  <a:srgbClr val="1E293B">
                    <a:alpha val="100000"/>
                  </a:srgbClr>
                </a:solidFill>
                <a:latin typeface="Calibri"/>
              </a:rPr>
              <a:t><![CDATA[Rotator cuff repair, Bankart repair, Achilles insertion repair]]></a:t>
            </a:r>
            <a:br/>
            <a:r>
              <a:rPr lang="en-US" strike="noStrike" sz="1400" spc="0" u="none" cap="none">
                <a:solidFill>
                  <a:srgbClr val="1E293B">
                    <a:alpha val="100000"/>
                  </a:srgbClr>
                </a:solidFill>
                <a:latin typeface="Calibri"/>
              </a:rPr>
              <a:t><![CDATA[Anchor pullout in weak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ference screws]]></a:t>
            </a:r>
            <a:br/>
            <a:r>
              <a:rPr lang="en-US" strike="noStrike" sz="1400" spc="0" u="none" cap="none">
                <a:solidFill>
                  <a:srgbClr val="1E293B">
                    <a:alpha val="100000"/>
                  </a:srgbClr>
                </a:solidFill>
                <a:latin typeface="Calibri"/>
              </a:rPr>
              <a:t><![CDATA[Screw compresses graft against bone tunnel wall]]></a:t>
            </a:r>
            <a:br/>
            <a:r>
              <a:rPr lang="en-US" strike="noStrike" sz="1400" spc="0" u="none" cap="none">
                <a:solidFill>
                  <a:srgbClr val="1E293B">
                    <a:alpha val="100000"/>
                  </a:srgbClr>
                </a:solidFill>
                <a:latin typeface="Calibri"/>
              </a:rPr>
              <a:t><![CDATA[ACL/PCL reconstruction, biceps tenodesis]]></a:t>
            </a:r>
            <a:br/>
            <a:r>
              <a:rPr lang="en-US" strike="noStrike" sz="1400" spc="0" u="none" cap="none">
                <a:solidFill>
                  <a:srgbClr val="1E293B">
                    <a:alpha val="100000"/>
                  </a:srgbClr>
                </a:solidFill>
                <a:latin typeface="Calibri"/>
              </a:rPr>
              <a:t><![CDATA[Graft laceration, screw divergence, tunnel wid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buttons]]></a:t>
            </a:r>
            <a:br/>
            <a:r>
              <a:rPr lang="en-US" strike="noStrike" sz="1400" spc="0" u="none" cap="none">
                <a:solidFill>
                  <a:srgbClr val="1E293B">
                    <a:alpha val="100000"/>
                  </a:srgbClr>
                </a:solidFill>
                <a:latin typeface="Calibri"/>
              </a:rPr>
              <a:t><![CDATA[Button flips on far cortex and suspends graft/tendon]]></a:t>
            </a:r>
            <a:br/>
            <a:r>
              <a:rPr lang="en-US" strike="noStrike" sz="1400" spc="0" u="none" cap="none">
                <a:solidFill>
                  <a:srgbClr val="1E293B">
                    <a:alpha val="100000"/>
                  </a:srgbClr>
                </a:solidFill>
                <a:latin typeface="Calibri"/>
              </a:rPr>
              <a:t><![CDATA[ACL femoral fixation, distal biceps repair]]></a:t>
            </a:r>
            <a:br/>
            <a:r>
              <a:rPr lang="en-US" strike="noStrike" sz="1400" spc="0" u="none" cap="none">
                <a:solidFill>
                  <a:srgbClr val="1E293B">
                    <a:alpha val="100000"/>
                  </a:srgbClr>
                </a:solidFill>
                <a:latin typeface="Calibri"/>
              </a:rPr>
              <a:t><![CDATA[Loop elongation, cortical breach, button mal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les / washers]]></a:t>
            </a:r>
            <a:br/>
            <a:r>
              <a:rPr lang="en-US" strike="noStrike" sz="1400" spc="0" u="none" cap="none">
                <a:solidFill>
                  <a:srgbClr val="1E293B">
                    <a:alpha val="100000"/>
                  </a:srgbClr>
                </a:solidFill>
                <a:latin typeface="Calibri"/>
              </a:rPr>
              <a:t><![CDATA[External compression of tendon/graft to bone]]></a:t>
            </a:r>
            <a:br/>
            <a:r>
              <a:rPr lang="en-US" strike="noStrike" sz="1400" spc="0" u="none" cap="none">
                <a:solidFill>
                  <a:srgbClr val="1E293B">
                    <a:alpha val="100000"/>
                  </a:srgbClr>
                </a:solidFill>
                <a:latin typeface="Calibri"/>
              </a:rPr>
              <a:t><![CDATA[MCL reconstruction, extra-articular tenodesis, tibial graft fixation]]></a:t>
            </a:r>
            <a:br/>
            <a:r>
              <a:rPr lang="en-US" strike="noStrike" sz="1400" spc="0" u="none" cap="none">
                <a:solidFill>
                  <a:srgbClr val="1E293B">
                    <a:alpha val="100000"/>
                  </a:srgbClr>
                </a:solidFill>
                <a:latin typeface="Calibri"/>
              </a:rPr>
              <a:t><![CDATA[Prominence and irr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nnel Fixation]]></a:t>
            </a:r>
            <a:br/>
            <a:r>
              <a:rPr lang="en-US" strike="noStrike" sz="1400" spc="0" u="none" cap="none">
                <a:solidFill>
                  <a:srgbClr val="1E293B">
                    <a:alpha val="100000"/>
                  </a:srgbClr>
                </a:solidFill>
                <a:latin typeface="Calibri"/>
              </a:rPr>
              <a:t><![CDATA[Bone tunnel fixation is one of the oldest and most reliable tendon-to-bone fixation methods. Drill holes are made through bone, sutures are passed through the tendon and tunnels, and the tendon is pulled down to the prepared bone surface. The sutures are tied over a bony bridge or through the opposite cortex. This produces broad tendon-bone contact and does not require expensive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transosseous sutures convert tensile force in the tendon into compression of tendon against a bleeding bone b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patellar tendon repair and quadriceps tendon repair through patellar drill ho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or cuff transosseous repair uses tunnels through the greater tubero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low cost, broad contact area, no implant-related imaging artef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advantages: technically demanding, risk of tunnel convergence, bony bridge fracture, and difficulty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Anchor Fixation]]></a:t>
            </a:r>
            <a:br/>
            <a:r>
              <a:rPr lang="en-US" strike="noStrike" sz="1400" spc="0" u="none" cap="none">
                <a:solidFill>
                  <a:srgbClr val="1E293B">
                    <a:alpha val="100000"/>
                  </a:srgbClr>
                </a:solidFill>
                <a:latin typeface="Calibri"/>
              </a:rPr>
              <a:t><![CDATA[Suture anchors are implants inserted into bone with attached sutures that are passed through tendon or ligament and tied or locked to secure soft tissue against bone. They may be metallic, bioabsorbable, PEEK, biocomposite, or all-suture anchors. They are widely used in arthroscopic and open soft tissue repairs because they simplify fixation and avoid long transosseous tunn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chor Type]]></a:t>
            </a:r>
            <a:br/>
            <a:r>
              <a:rPr lang="en-US" strike="noStrike" sz="1400" spc="0" u="none" cap="none">
                <a:solidFill>
                  <a:srgbClr val="1E293B">
                    <a:alpha val="100000"/>
                  </a:srgbClr>
                </a:solidFill>
                <a:latin typeface="Calibri"/>
              </a:rPr>
              <a:t><![CDATA[Features]]></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ndon to Bone Fixation method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ndon-to-bone fixation is the process of securely attaching a tendon or ligament graft to bone using devices such as bone tunnels, suture anchors, interference screws, cortical buttons, and suspensory fixation systems until biological healing occurs. Successful repair depends on both strong initial mechanical fixation and gradual tendon-to-bone biological incorporation at the enthesis. The choice of fixation method varies according to the procedure, tendon quality, bone quality, and biomechanical demands, with common applications including rotator cuff repair, ACL reconstruction, biceps tenodesis, patellar tendon repair, and Achilles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endon-to-Bone Fixation]]></a:t>
            </a:r>
            <a:br/>
            <a:r>
              <a:rPr lang="en-US" strike="noStrike" sz="1400" spc="0" u="none" cap="none">
                <a:solidFill>
                  <a:srgbClr val="1E293B">
                    <a:alpha val="100000"/>
                  </a:srgbClr>
                </a:solidFill>
                <a:latin typeface="Calibri"/>
              </a:rPr>
              <a:t><![CDATA[Tendon-to-bone fixation is a core principle in orthopaedic surgery, sports medicine, and reconstructive procedures. It refers to the mechanical attachment of a tendon, ligament graft, or soft tissue structure to bone until biological healing occurs at the tendon-bone interface. It is used in rotator cuff repair, biceps tenodesis, ACL and PCL reconstruction, collateral ligament reconstruction, patellar tendon repair, quadriceps tendon repair, distal biceps repair, Achilles insertion repair, ankle ligament reconstruction, and multiple tendon transfer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deal fixation method should provide sufficient initial strength, resist cyclic loading, maintain tendon-to-bone contact, minimize gap formation, allow biological incorporation, and permit safe rehabilitation. The choice of fixation depends on anatomical site, tendon quality, bone quality, direction of pull, expected loads, available bone stock, and whether the construct is intra-articular or extra-articul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tendon-to-bone fixation = mechanical attachment of tendon/graft to bone using sutures, anchors, tunnels, screws, buttons, staples, washers, or suspensory devices until biological healing occ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fixation is immediate; biological healing is gradual and takes weeks to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ure may occur by suture pullout, anchor pullout, screw divergence, graft slippage, bone tunnel widening, or biological non-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y of Tendon-to-Bone Healing]]></a:t>
            </a:r>
            <a:br/>
            <a:r>
              <a:rPr lang="en-US" strike="noStrike" sz="1400" spc="0" u="none" cap="none">
                <a:solidFill>
                  <a:srgbClr val="1E293B">
                    <a:alpha val="100000"/>
                  </a:srgbClr>
                </a:solidFill>
                <a:latin typeface="Calibri"/>
              </a:rPr>
              <a:t><![CDATA[Native tendon insertion is a specialized enthesis with a gradual transition from tendon to unmineralized fibrocartilage, mineralized fibrocartilage, and bone. This transition decreases stress concentration. Surgical repair rarely recreates this complex native enthesis perfectly; healing usually occurs through fibrovascular scar tissue that gradually matures and mineraliz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Time Period]]></a:t>
            </a:r>
            <a:br/>
            <a:r>
              <a:rPr lang="en-US" strike="noStrike" sz="1400" spc="0" u="none" cap="none">
                <a:solidFill>
                  <a:srgbClr val="1E293B">
                    <a:alpha val="100000"/>
                  </a:srgbClr>
                </a:solidFill>
                <a:latin typeface="Calibri"/>
              </a:rPr>
              <a:t><![CDATA[Biological Events]]></a:t>
            </a:r>
            <a:br/>
            <a:r>
              <a:rPr lang="en-US" strike="noStrike" sz="1400" spc="0" u="none" cap="none">
                <a:solidFill>
                  <a:srgbClr val="1E293B">
                    <a:alpha val="100000"/>
                  </a:srgbClr>
                </a:solidFill>
                <a:latin typeface="Calibri"/>
              </a:rPr>
              <a:t><![CDATA[Clinical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phase]]></a:t>
            </a:r>
            <a:br/>
            <a:r>
              <a:rPr lang="en-US" strike="noStrike" sz="1400" spc="0" u="none" cap="none">
                <a:solidFill>
                  <a:srgbClr val="1E293B">
                    <a:alpha val="100000"/>
                  </a:srgbClr>
                </a:solidFill>
                <a:latin typeface="Calibri"/>
              </a:rPr>
              <a:t><![CDATA[First few days]]></a:t>
            </a:r>
            <a:br/>
            <a:r>
              <a:rPr lang="en-US" strike="noStrike" sz="1400" spc="0" u="none" cap="none">
                <a:solidFill>
                  <a:srgbClr val="1E293B">
                    <a:alpha val="100000"/>
                  </a:srgbClr>
                </a:solidFill>
                <a:latin typeface="Calibri"/>
              </a:rPr>
              <a:t><![CDATA[Hematoma, inflammatory cell recruitment, cytokine release]]></a:t>
            </a:r>
            <a:br/>
            <a:r>
              <a:rPr lang="en-US" strike="noStrike" sz="1400" spc="0" u="none" cap="none">
                <a:solidFill>
                  <a:srgbClr val="1E293B">
                    <a:alpha val="100000"/>
                  </a:srgbClr>
                </a:solidFill>
                <a:latin typeface="Calibri"/>
              </a:rPr>
              <a:t><![CDATA[Fixation construct carries most of the lo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liferative phase]]></a:t>
            </a:r>
            <a:br/>
            <a:r>
              <a:rPr lang="en-US" strike="noStrike" sz="1400" spc="0" u="none" cap="none">
                <a:solidFill>
                  <a:srgbClr val="1E293B">
                    <a:alpha val="100000"/>
                  </a:srgbClr>
                </a:solidFill>
                <a:latin typeface="Calibri"/>
              </a:rPr>
              <a:t><![CDATA[1–6 weeks]]></a:t>
            </a:r>
            <a:br/>
            <a:r>
              <a:rPr lang="en-US" strike="noStrike" sz="1400" spc="0" u="none" cap="none">
                <a:solidFill>
                  <a:srgbClr val="1E293B">
                    <a:alpha val="100000"/>
                  </a:srgbClr>
                </a:solidFill>
                <a:latin typeface="Calibri"/>
              </a:rPr>
              <a:t><![CDATA[Fibroblast proliferation, collagen deposition, vascular ingrowth]]></a:t>
            </a:r>
            <a:br/>
            <a:r>
              <a:rPr lang="en-US" strike="noStrike" sz="1400" spc="0" u="none" cap="none">
                <a:solidFill>
                  <a:srgbClr val="1E293B">
                    <a:alpha val="100000"/>
                  </a:srgbClr>
                </a:solidFill>
                <a:latin typeface="Calibri"/>
              </a:rPr>
              <a:t><![CDATA[Controlled loading may help; excessive load causes gap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delling phase]]></a:t>
            </a:r>
            <a:br/>
            <a:r>
              <a:rPr lang="en-US" strike="noStrike" sz="1400" spc="0" u="none" cap="none">
                <a:solidFill>
                  <a:srgbClr val="1E293B">
                    <a:alpha val="100000"/>
                  </a:srgbClr>
                </a:solidFill>
                <a:latin typeface="Calibri"/>
              </a:rPr>
              <a:t><![CDATA[6 weeks to months]]></a:t>
            </a:r>
            <a:br/>
            <a:r>
              <a:rPr lang="en-US" strike="noStrike" sz="1400" spc="0" u="none" cap="none">
                <a:solidFill>
                  <a:srgbClr val="1E293B">
                    <a:alpha val="100000"/>
                  </a:srgbClr>
                </a:solidFill>
                <a:latin typeface="Calibri"/>
              </a:rPr>
              <a:t><![CDATA[Collagen organization, mineralization, interface maturation]]></a:t>
            </a:r>
            <a:br/>
            <a:r>
              <a:rPr lang="en-US" strike="noStrike" sz="1400" spc="0" u="none" cap="none">
                <a:solidFill>
                  <a:srgbClr val="1E293B">
                    <a:alpha val="100000"/>
                  </a:srgbClr>
                </a:solidFill>
                <a:latin typeface="Calibri"/>
              </a:rPr>
              <a:t><![CDATA[Gradual strengthening and functional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endon-to-bone healing is initially weak and depends on fixation strength; biological incorporation becomes more important after the early postoperative peri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Principles of Fixation]]></a:t>
            </a:r>
            <a:br/>
            <a:r>
              <a:rPr lang="en-US" strike="noStrike" sz="1400" spc="0" u="none" cap="none">
                <a:solidFill>
                  <a:srgbClr val="1E293B">
                    <a:alpha val="100000"/>
                  </a:srgbClr>
                </a:solidFill>
                <a:latin typeface="Calibri"/>
              </a:rPr>
              <a:t><![CDATA[A tendon-to-bone construct must resist tensile load, shear, cyclic displacement, and gap formation. The fixation should compress the tendon against a bleeding bone bed and maintain contact during early motion. Mechanical strength depends on suture material, stitch configuration, anchor design, bone quality, tunnel diameter, screw size, graft diameter, and direction of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2026-07-29T06:35:05Z</dcterms:created>
  <dcterms:modified xsi:type="dcterms:W3CDTF">2026-07-29T06:35:05Z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