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88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errible Triad of the Elbow — Pattern (Not Grade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all terrible triad injuries; CT characterises: (1) the exact morphology of the coronoid fracture (O`Driscoll subtype — is it a pure tip fracture, or does it involve the anteromedial facet?); (2) the radial head fracture pattern (Mason classification — is fixation possible or is replacement required?); (3) associated injuries (olecranon fracture, distal humerus fracture); (4) the extent of ligamentous avulsion bony fragments; (5) presence of intra-articular loose bodies; 3D CT reconstruction is particularly helpful for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Surgical Sequence]]></a:t>
            </a:r>
            <a:br/>
            <a:br/>
            <a:r>
              <a:rPr lang="en-US" strike="noStrike" sz="1400" spc="0" u="none" cap="none">
                <a:solidFill>
                  <a:srgbClr val="1E293B">
                    <a:alpha val="100000"/>
                  </a:srgbClr>
                </a:solidFill>
                <a:latin typeface="Calibri"/>
              </a:rPr>
              <a:t><![CDATA[Surgical management of the terrible triad follows a systematic sequence — repairing structures in a specific order ensures that stability is tested at each stage and that the correct amount of reconstruction is performed. The principle is `repair from the inside out` — beginning with the deepest, most critical stabilisers and progressing to the superfic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a:t>
            </a:r>
            <a:br/>
            <a:r>
              <a:rPr lang="en-US" strike="noStrike" sz="1400" spc="0" u="none" cap="none">
                <a:solidFill>
                  <a:srgbClr val="1E293B">
                    <a:alpha val="100000"/>
                  </a:srgbClr>
                </a:solidFill>
                <a:latin typeface="Calibri"/>
              </a:rPr>
              <a:t><![CDATA[Structure Addressed]]></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1]]></a:t>
            </a:r>
            <a:br/>
            <a:r>
              <a:rPr lang="en-US" strike="noStrike" sz="1400" spc="0" u="none" cap="none">
                <a:solidFill>
                  <a:srgbClr val="1E293B">
                    <a:alpha val="100000"/>
                  </a:srgbClr>
                </a:solidFill>
                <a:latin typeface="Calibri"/>
              </a:rPr>
              <a:t><![CDATA[Coronoid fracture]]></a:t>
            </a:r>
            <a:br/>
            <a:r>
              <a:rPr lang="en-US" strike="noStrike" sz="1400" spc="0" u="none" cap="none">
                <a:solidFill>
                  <a:srgbClr val="1E293B">
                    <a:alpha val="100000"/>
                  </a:srgbClr>
                </a:solidFill>
                <a:latin typeface="Calibri"/>
              </a:rPr>
              <a:t><![CDATA[Access via lateral approach (Kocher — between anconeus and extensor carpi ulnaris); Type I (tip) — suture lasso technique: sutures passed through transosseous ulnar tunnels to attach the anterior capsule + coronoid tip to the ulna; Type II/III — screw fixation (Herbert screw or mini-fragment screw); the anterior capsule attachment to the coronoid tip must be preserved/repaired; anteromedial facet fractures may require a separate medial approach for plate fixation]]></a:t>
            </a:r>
            <a:br/>
            <a:r>
              <a:rPr lang="en-US" strike="noStrike" sz="1400" spc="0" u="none" cap="none">
                <a:solidFill>
                  <a:srgbClr val="1E293B">
                    <a:alpha val="100000"/>
                  </a:srgbClr>
                </a:solidFill>
                <a:latin typeface="Calibri"/>
              </a:rPr>
              <a:t><![CDATA[The coronoid must be repaired FIRST — it is the most critical stabiliser; repairing it first establishes the articular surface and the anterior capsular tension; if the coronoid is repaired first and stability is tested (pronation/supination arc), the surgeon can determine whether further repair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2]]></a:t>
            </a:r>
            <a:br/>
            <a:r>
              <a:rPr lang="en-US" strike="noStrike" sz="1400" spc="0" u="none" cap="none">
                <a:solidFill>
                  <a:srgbClr val="1E293B">
                    <a:alpha val="100000"/>
                  </a:srgbClr>
                </a:solidFill>
                <a:latin typeface="Calibri"/>
              </a:rPr>
              <a:t><![CDATA[Radial head]]></a:t>
            </a:r>
            <a:br/>
            <a:r>
              <a:rPr lang="en-US" strike="noStrike" sz="1400" spc="0" u="none" cap="none">
                <a:solidFill>
                  <a:srgbClr val="1E293B">
                    <a:alpha val="100000"/>
                  </a:srgbClr>
                </a:solidFill>
                <a:latin typeface="Calibri"/>
              </a:rPr>
              <a:t><![CDATA[Via the same lateral Kocher approach (after LUCL repair incision); Mason Type I (undisplaced) — non-operative; Mason Type II (displaced, fixable) — ORIF with mini-fragment plates or screws (in the `safe zone` — the posterolateral radial head 90° arc that does not articulate with the proximal ulna); Mason Type III (comminuted, non-fixable in most patients, especially over 60 years) — radial head arthroplasty (metallic radial head replacement); the radial head should NOT be excised without replacement in the setting of the terrible triad (radial head excision in an MCL-deficient elbow creates catastrophic instability — `cut down the only pillar left standing`)]]></a:t>
            </a:r>
            <a:br/>
            <a:r>
              <a:rPr lang="en-US" strike="noStrike" sz="1400" spc="0" u="none" cap="none">
                <a:solidFill>
                  <a:srgbClr val="1E293B">
                    <a:alpha val="100000"/>
                  </a:srgbClr>
                </a:solidFill>
                <a:latin typeface="Calibri"/>
              </a:rPr>
              <a:t><![CDATA[The radial head provides the lateral column stability; it must be reconstructed to support the lateral side of the elbow; radial head arthroplasty is preferred over excision when the fracture is not fixable; `if in doubt, replace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3]]></a:t>
            </a:r>
            <a:br/>
            <a:r>
              <a:rPr lang="en-US" strike="noStrike" sz="1400" spc="0" u="none" cap="none">
                <a:solidFill>
                  <a:srgbClr val="1E293B">
                    <a:alpha val="100000"/>
                  </a:srgbClr>
                </a:solidFill>
                <a:latin typeface="Calibri"/>
              </a:rPr>
              <a:t><![CDATA[Lateral collateral ligament complex (LUCL)]]></a:t>
            </a:r>
            <a:br/>
            <a:r>
              <a:rPr lang="en-US" strike="noStrike" sz="1400" spc="0" u="none" cap="none">
                <a:solidFill>
                  <a:srgbClr val="1E293B">
                    <a:alpha val="100000"/>
                  </a:srgbClr>
                </a:solidFill>
                <a:latin typeface="Calibri"/>
              </a:rPr>
              <a:t><![CDATA[The Kocher approach has already exposed the LUCL origin (from the lateral epicondyle); the LUCL is typically avulsed from the lateral epicondyle (not torn mid-substance); repair with suture anchors to the lateral epicondyle (direct repair of the avulsion); or reconstruction with tendon graft (palmaris longus or other) if the ligament tissue is inadequate; repair in pronation (to tension the lateral structures)]]></a:t>
            </a:r>
            <a:br/>
            <a:r>
              <a:rPr lang="en-US" strike="noStrike" sz="1400" spc="0" u="none" cap="none">
                <a:solidFill>
                  <a:srgbClr val="1E293B">
                    <a:alpha val="100000"/>
                  </a:srgbClr>
                </a:solidFill>
                <a:latin typeface="Calibri"/>
              </a:rPr>
              <a:t><![CDATA[The LUCL is the primary constraint against posterolateral rotatory instability; its repair is the third step in the surgical sequence; after LUCL repair, stability is tested through a full arc of pronation/supination and flexion/extension under fluoroscopy; if stable → no further medial repair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4 (if needed)]]></a:t>
            </a:r>
            <a:br/>
            <a:r>
              <a:rPr lang="en-US" strike="noStrike" sz="1400" spc="0" u="none" cap="none">
                <a:solidFill>
                  <a:srgbClr val="1E293B">
                    <a:alpha val="100000"/>
                  </a:srgbClr>
                </a:solidFill>
                <a:latin typeface="Calibri"/>
              </a:rPr>
              <a:t><![CDATA[Medial collateral ligament (MCL)]]></a:t>
            </a:r>
            <a:br/>
            <a:r>
              <a:rPr lang="en-US" strike="noStrike" sz="1400" spc="0" u="none" cap="none">
                <a:solidFill>
                  <a:srgbClr val="1E293B">
                    <a:alpha val="100000"/>
                  </a:srgbClr>
                </a:solidFill>
                <a:latin typeface="Calibri"/>
              </a:rPr>
              <a:t><![CDATA[Only if the elbow is still unstable after steps 1–3; the MCL (anterior band) can be repaired through a medial approach (over the medial epicondyle); suture repair to the medial epicondyle; ulnar nerve transposition may be needed if the nerve is in the surgical field]]></a:t>
            </a:r>
            <a:br/>
            <a:r>
              <a:rPr lang="en-US" strike="noStrike" sz="1400" spc="0" u="none" cap="none">
                <a:solidFill>
                  <a:srgbClr val="1E293B">
                    <a:alpha val="100000"/>
                  </a:srgbClr>
                </a:solidFill>
                <a:latin typeface="Calibri"/>
              </a:rPr>
              <a:t><![CDATA[MCL repair is NOT always required; once the coronoid, radial head, and LUCL are repaired, most elbows are sufficiently stable to begin early mobilisation without medial repair; medial repair adds morbidity (ulnar nerve risk); only performed if the elbow is still unstable at 30–90° flexion after the lateral repair is comple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5 (last resort)]]></a:t>
            </a:r>
            <a:br/>
            <a:r>
              <a:rPr lang="en-US" strike="noStrike" sz="1400" spc="0" u="none" cap="none">
                <a:solidFill>
                  <a:srgbClr val="1E293B">
                    <a:alpha val="100000"/>
                  </a:srgbClr>
                </a:solidFill>
                <a:latin typeface="Calibri"/>
              </a:rPr>
              <a:t><![CDATA[Hinged external fixator]]></a:t>
            </a:r>
            <a:br/>
            <a:r>
              <a:rPr lang="en-US" strike="noStrike" sz="1400" spc="0" u="none" cap="none">
                <a:solidFill>
                  <a:srgbClr val="1E293B">
                    <a:alpha val="100000"/>
                  </a:srgbClr>
                </a:solidFill>
                <a:latin typeface="Calibri"/>
              </a:rPr>
              <a:t><![CDATA[Applied if the elbow remains unstable despite repair of all structures; the hinged ex-fix maintains the elbow in a concentric reduced position while allowing early flexion-extension; pins placed in the humerus and ulna with the hinge at the axis of elbow rotation; allows rehabilitation while protecting the repair; removed at 6–8 weeks]]></a:t>
            </a:r>
            <a:br/>
            <a:r>
              <a:rPr lang="en-US" strike="noStrike" sz="1400" spc="0" u="none" cap="none">
                <a:solidFill>
                  <a:srgbClr val="1E293B">
                    <a:alpha val="100000"/>
                  </a:srgbClr>
                </a:solidFill>
                <a:latin typeface="Calibri"/>
              </a:rPr>
              <a:t><![CDATA[Reserved for persistent instability after maximal repair; the external fixator is a `rescue` device; prevents recurrent dislocation while ligament healing occ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 Outcomes]]></a:t>
            </a:r>
            <a:br/>
            <a:br/>
            <a:r>
              <a:rPr lang="en-US" strike="noStrike" sz="1400" spc="0" u="none" cap="none">
                <a:solidFill>
                  <a:srgbClr val="1E293B">
                    <a:alpha val="100000"/>
                  </a:srgbClr>
                </a:solidFill>
                <a:latin typeface="Calibri"/>
              </a:rPr>
              <a:t><![CDATA[Elbow stiffness: the most common complication even after anatomical repair; the elbow is intrinsically prone to post-traumatic stiffness due to its tight capsule; early motion (within 2 weeks of surgery) is the most important factor in preventing stiffness; the goal is to begin active-assisted ROM within 1–2 weeks; contracture release (open or arthroscopic) may be required at 6–12 months if a significant flexion contracture persists (>30° of lost motion that is functionally limiting)]]>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t instability: if repair is inadequate or if the elbow is mobilised too early, recurrent dislocation or subluxation may occur; the most vulnerable position is extension + supination (the PLRI position); rehabilitation braces that block the last 30° of extension are used in the first 4–6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otchkiss RN. Fractures and dislocations of the elbow. In: Rockwood CA, Green DP, Bucholz RW, eds. Fractures in Adults. 4th ed. Philadelphia: Lippincott-Raven. 1996.]]></a:t>
            </a:r>
            <a:br/>
            <a:r>
              <a:rPr lang="en-US" strike="noStrike" sz="1200" spc="0" u="none" cap="none">
                <a:solidFill>
                  <a:srgbClr val="1E293B">
                    <a:alpha val="100000"/>
                  </a:srgbClr>
                </a:solidFill>
                <a:latin typeface="Calibri"/>
              </a:rPr>
              <a:t><![CDATA[O`Driscoll SW et al. Posterolateral rotatory instability of the elbow. J Bone Joint Surg Am. 1991;73(3):440–446.]]></a:t>
            </a:r>
            <a:br/>
            <a:r>
              <a:rPr lang="en-US" strike="noStrike" sz="1200" spc="0" u="none" cap="none">
                <a:solidFill>
                  <a:srgbClr val="1E293B">
                    <a:alpha val="100000"/>
                  </a:srgbClr>
                </a:solidFill>
                <a:latin typeface="Calibri"/>
              </a:rPr>
              <a:t><![CDATA[Pugh DMW et al. Standard surgical protocol to treat elbow dislocations with radial head and coronoid fractures. J Bone Joint Surg Am. 2004.]]></a:t>
            </a:r>
            <a:br/>
            <a:r>
              <a:rPr lang="en-US" strike="noStrike" sz="1200" spc="0" u="none" cap="none">
                <a:solidFill>
                  <a:srgbClr val="1E293B">
                    <a:alpha val="100000"/>
                  </a:srgbClr>
                </a:solidFill>
                <a:latin typeface="Calibri"/>
              </a:rPr>
              <a:t><![CDATA[Regan W, Morrey BF. Fractures of the coronoid process of the ulna. J Bone Joint Surg Am. 1989.]]></a:t>
            </a:r>
            <a:br/>
            <a:r>
              <a:rPr lang="en-US" strike="noStrike" sz="1200" spc="0" u="none" cap="none">
                <a:solidFill>
                  <a:srgbClr val="1E293B">
                    <a:alpha val="100000"/>
                  </a:srgbClr>
                </a:solidFill>
                <a:latin typeface="Calibri"/>
              </a:rPr>
              <a:t><![CDATA[O`Driscoll SW et al. The unstable simple elbow dislocation (Osborne-Cotterill lesion). J Shoulder Elbow Surg. 2001.]]></a:t>
            </a:r>
            <a:br/>
            <a:r>
              <a:rPr lang="en-US" strike="noStrike" sz="1200" spc="0" u="none" cap="none">
                <a:solidFill>
                  <a:srgbClr val="1E293B">
                    <a:alpha val="100000"/>
                  </a:srgbClr>
                </a:solidFill>
                <a:latin typeface="Calibri"/>
              </a:rPr>
              <a:t><![CDATA[Zeiders GJ, Patel MK. Management of unstable elbows following complex fracture-dislocations. J Bone Joint Surg 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osterior elbow dislocation + radial head fracture + coronoid tip fracture. Requires concentric reduction, radial head fixation/replacement, coronoid/LCCL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errible Triad of the Elbow — Pattern (Not Grade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br/>
            <a:r>
              <a:rPr lang="en-US" strike="noStrike" sz="1400" spc="0" u="none" cap="none">
                <a:solidFill>
                  <a:srgbClr val="1E293B">
                    <a:alpha val="100000"/>
                  </a:srgbClr>
                </a:solidFill>
                <a:latin typeface="Calibri"/>
              </a:rPr>
              <a:t><![CDATA[The `terrible triad` of the elbow is a devastating injury complex characterised by three simultaneous injuries: posterior elbow dislocation, fracture of the radial head, and fracture of the coronoid process. It was named by Hotchkiss in 1996 because of its notoriously poor outcomes with simple closed management — instability, stiffness, and post-traumatic arthritis were the rule rather than the exception when these injuries were treated conservatively. The triad is caused by a fall onto an outstretched hand (FOOSH) with the forearm in supination and the elbow in semi-flexion, generating a posterolateral rotatory mechanism. The key to successful management is understanding the anatomy of elbow stability and reconstructing all injured components in a systematic sequence. Modern surgical management with anatomical fixation has transformed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injury combination: (1) Posterior elbow dislocation — the ulna dislocates posterolaterally relative to the distal humerus (the most common elbow dislocation direction in adults — posterolateral rotatory instability mechanism); (2) Radial head fracture — the radial head fractures as it impacts the capitellum during the dislocation; classified by the Mason classification (Type I — undisplaced; Type II — partial articular displaced; Type III — comminuted; Type IV — with dislocation); (3) Coronoid fracture — the coronoid process of the ulna is avulsed or sheared off during the dislocation; classified by the Regan-Morrey classification (Type I — tip; Type II — <50% height; Type III — >50% height) or the O`Driscoll classification (by coronoid facet and tip/anteromedial/basal subtypes)]]>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in adults aged 30–60 years; bimodal distribution; young adults from high-energy trauma (sports, falls); older adults from low-energy FOOSH (osteoporotic); it is important to distinguish from simple elbow dislocation (no associated fractures) and from the transolecranon fracture-dislocation (a distinct pattern with an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Elbow Stability — The Concentric Circle Model]]></a:t>
            </a:r>
            <a:br/>
            <a:br/>
            <a:r>
              <a:rPr lang="en-US" strike="noStrike" sz="1400" spc="0" u="none" cap="none">
                <a:solidFill>
                  <a:srgbClr val="1E293B">
                    <a:alpha val="100000"/>
                  </a:srgbClr>
                </a:solidFill>
                <a:latin typeface="Calibri"/>
              </a:rPr>
              <a:t><![CDATA[Morrey`s concentric circle model (Hotchkiss 1996): elbow stability is provided by concentric rings of soft tissue and bony stabilisers from the outer ring inward: Outer ring — the lateral collateral ligament complex (LCL — specifically the lateral ulnar collateral ligament, LUCL) and the medial collateral ligament (MCL — anterior band is the primary medial stabiliser); these are the first structures to fail in elbow dislocation; Middle ring — the anterior joint capsule and other capsular structures; Inner ring — the bony constraints: the coronoid process (most important bony stabiliser against posterior translation — even a small coronoid fracture removing >10% of the coronoid height destabilises the elbow); the radial head (acts as a secondary stabiliser for the lateral column and also stabilises the forearm in axial loading — particularly when the MCL is injured); the olecranon (stabilises the posterior aspect); the distal humerus articular surface (trochlea and capitellum)]]>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Driscoll sequential injury pattern: terrible triad occurs through a predictable sequence of soft tissue and bony failures; Stage 1 = LUCL ruptures (the first structure to fail in posterolateral rotatory instability — PLRI); Stage 2 = anterior and posterior capsule ruptures; Stage 3A = MCL ruptures without bone injury; Stage 3B = MCL rupture + coronoid fracture + radial head fracture = the terrible triad; the sequence explains why all three components must be assessed and repaired to restor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ronoid is the keystone: the coronoid process of the ulna is the single most important bony stabiliser of the elbow; it resists posterior translation of the ulna relative to the humerus; a Type III coronoid fracture (involving >50% of the coronoid height) creates profound instability that is very difficult to reconstruct; even a small Type I coronoid tip fracture in the context of the terrible triad must be fixed (the capsule and ligaments attached to the coronoid tip are critical for stability); the coronoid is described as having a `tip` and an `anteromedial facet` — anteromedial facet fractures are a distinct and underappreciated cause of rotatory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X-ray: AP and lateral elbow X-rays; the dislocation and both fractures should be identifiable; on the lateral view: the radial head is displaced posteriorly; the coronoid fracture tip may be visible as a small fragment anteriorly (the `teardrop fragment`); the distal humerus alignment is disrupted; post-reduction X-rays are essential to confirm concentric reduction and to re-assess fracture displacement; always check the radiocapitellar line to confirm radial head reduction after dislocatio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2026-05-03T09:30:11Z</dcterms:created>
  <dcterms:modified xsi:type="dcterms:W3CDTF">2026-05-03T09:30:11Z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