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52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Approache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growing in popularity; truly internervous; allows intraoperative fluoroscopy for component positioning; faster rehabilitation in some series; higher learning curve; LFCN injury rate 5–15%; fracture risk in femoral prepa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inge (direct lateral): associated with abductor lurch (Trendelenburg) from gluteus medius damage if trochanteric reattachment fails — up to 15–20% incidence of persistent Trendelenburg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superior gluteal nerve: stay within 5 cm proximal to the tip of the greater trochanter in anterolateral and direct lateral approach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PMMA)]]></a:t>
            </a:r>
            <a:br/>
            <a:r>
              <a:rPr lang="en-US" strike="noStrike" sz="1400" spc="0" u="none" cap="none">
                <a:solidFill>
                  <a:srgbClr val="1E293B">
                    <a:alpha val="100000"/>
                  </a:srgbClr>
                </a:solidFill>
                <a:latin typeface="Calibri"/>
              </a:rPr>
              <a:t><![CDATA[Bone cement fills interface; immediate mechanical fixation; relies on cement mantle integrity]]></a:t>
            </a:r>
            <a:br/>
            <a:r>
              <a:rPr lang="en-US" strike="noStrike" sz="1400" spc="0" u="none" cap="none">
                <a:solidFill>
                  <a:srgbClr val="1E293B">
                    <a:alpha val="100000"/>
                  </a:srgbClr>
                </a:solidFill>
                <a:latin typeface="Calibri"/>
              </a:rPr>
              <a:t><![CDATA[Elderly (>75), poor bone quality, osteoporosis, proximal femoral deformity; Exeter/CPT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Initial press-fit stability; biological osseointegration into porous/HA-coated surface]]></a:t>
            </a:r>
            <a:br/>
            <a:r>
              <a:rPr lang="en-US" strike="noStrike" sz="1400" spc="0" u="none" cap="none">
                <a:solidFill>
                  <a:srgbClr val="1E293B">
                    <a:alpha val="100000"/>
                  </a:srgbClr>
                </a:solidFill>
                <a:latin typeface="Calibri"/>
              </a:rPr>
              <a:t><![CDATA[Younger patients (<65), good bone stock; requires 6–8 weeks for oss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ed stem + cementless cup (most common); or reverse hybrid (cementless stem + cemented cup)]]></a:t>
            </a:r>
            <a:br/>
            <a:r>
              <a:rPr lang="en-US" strike="noStrike" sz="1400" spc="0" u="none" cap="none">
                <a:solidFill>
                  <a:srgbClr val="1E293B">
                    <a:alpha val="100000"/>
                  </a:srgbClr>
                </a:solidFill>
                <a:latin typeface="Calibri"/>
              </a:rPr>
              <a:t><![CDATA[Middle-aged patients; balances advantages of both; most common configuration in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 — bone cement implantation syndrome): hypotension, hypoxia, cardiac arrhythmia, and cardiac arrest at time of cement pressurisation or stem insertion; caused by fat, marrow, and cement monomer embolisation; risk highest in elderly with cardiorespiratory disease; venting the femoral canal reduces risk; anaesthetic team must be alerted before ce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National Joint Registry, UK): reports 10-year survivorship for primary THA at approximately 95%; cemented and cementless fixation have equivalent long-term outcomes in appropriate patient sel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Properties]]></a:t>
            </a:r>
            <a:br/>
            <a:r>
              <a:rPr lang="en-US" strike="noStrike" sz="1400" spc="0" u="none" cap="none">
                <a:solidFill>
                  <a:srgbClr val="1E293B">
                    <a:alpha val="100000"/>
                  </a:srgbClr>
                </a:solidFill>
                <a:latin typeface="Calibri"/>
              </a:rPr>
              <a:t><![CDATA[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a:t>
            </a:r>
            <a:br/>
            <a:r>
              <a:rPr lang="en-US" strike="noStrike" sz="1400" spc="0" u="none" cap="none">
                <a:solidFill>
                  <a:srgbClr val="1E293B">
                    <a:alpha val="100000"/>
                  </a:srgbClr>
                </a:solidFill>
                <a:latin typeface="Calibri"/>
              </a:rPr>
              <a:t><![CDATA[Conventional; polyethylene wear generates particles → osteolysis → aseptic loosening]]></a:t>
            </a:r>
            <a:br/>
            <a:r>
              <a:rPr lang="en-US" strike="noStrike" sz="1400" spc="0" u="none" cap="none">
                <a:solidFill>
                  <a:srgbClr val="1E293B">
                    <a:alpha val="100000"/>
                  </a:srgbClr>
                </a:solidFill>
                <a:latin typeface="Calibri"/>
              </a:rPr>
              <a:t><![CDATA[Osteolysis; particle disease; wear rates reduced with cross-linked polyethylene (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Lower wear than MoP; ceramic femoral head reduces polyethylene wear rate]]></a:t>
            </a:r>
            <a:br/>
            <a:r>
              <a:rPr lang="en-US" strike="noStrike" sz="1400" spc="0" u="none" cap="none">
                <a:solidFill>
                  <a:srgbClr val="1E293B">
                    <a:alpha val="100000"/>
                  </a:srgbClr>
                </a:solidFill>
                <a:latin typeface="Calibri"/>
              </a:rPr>
              <a:t><![CDATA[Ceramic fracture (rare, <0.01%); sque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Lowest wear rates; hardest bearing; ideal for young active patients]]></a:t>
            </a:r>
            <a:br/>
            <a:r>
              <a:rPr lang="en-US" strike="noStrike" sz="1400" spc="0" u="none" cap="none">
                <a:solidFill>
                  <a:srgbClr val="1E293B">
                    <a:alpha val="100000"/>
                  </a:srgbClr>
                </a:solidFill>
                <a:latin typeface="Calibri"/>
              </a:rPr>
              <a:t><![CDATA[Squeaking (2–10%); stripe wear; catastrophic fracture (rare); cannot use in MRI-depende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Low volumetric wear; but generates metallic ions (cobalt, chromium)]]></a:t>
            </a:r>
            <a:br/>
            <a:r>
              <a:rPr lang="en-US" strike="noStrike" sz="1400" spc="0" u="none" cap="none">
                <a:solidFill>
                  <a:srgbClr val="1E293B">
                    <a:alpha val="100000"/>
                  </a:srgbClr>
                </a:solidFill>
                <a:latin typeface="Calibri"/>
              </a:rPr>
              <a:t><![CDATA[ALVAL (aseptic lymphocyte-dominated vasculitis-associated lesion); pseudotumour; elevated serum Co/Cr; MHRA recall;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linked polyethylene (XLPE): radiation cross-linking dramatically reduces polyethylene wear rate (approximately 80% reduction vs conventional PE); now standard bearing in most centres; highly oxidised XLPE (Vitamin E-stabilised) further improves oxidation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all large-head MoM THAs and resurfacings require annual surveillance — serum cobalt and chromium ion levels; MARS MRI for pseudotumour; MHRA guidance mandates follow-up protoc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Key P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a:t>
            </a:r>
            <a:br/>
            <a:r>
              <a:rPr lang="en-US" strike="noStrike" sz="1400" spc="0" u="none" cap="none">
                <a:solidFill>
                  <a:srgbClr val="1E293B">
                    <a:alpha val="100000"/>
                  </a:srgbClr>
                </a:solidFill>
                <a:latin typeface="Calibri"/>
              </a:rPr>
              <a:t><![CDATA[1–3% primary; 5–10% revision]]></a:t>
            </a:r>
            <a:br/>
            <a:r>
              <a:rPr lang="en-US" strike="noStrike" sz="1400" spc="0" u="none" cap="none">
                <a:solidFill>
                  <a:srgbClr val="1E293B">
                    <a:alpha val="100000"/>
                  </a:srgbClr>
                </a:solidFill>
                <a:latin typeface="Calibri"/>
              </a:rPr>
              <a:t><![CDATA[Most common early complication; posterior approach highest risk; direction depends on approach; closed reduction under sedation first-line; revision for recurre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Hardinge K. The direct lateral approach to the hip. J Bone Joint Surg Br. 1982;64(1):17–19.]]></a:t>
            </a:r>
            <a:br/>
            <a:r>
              <a:rPr lang="en-US" strike="noStrike" sz="1200" spc="0" u="none" cap="none">
                <a:solidFill>
                  <a:srgbClr val="1E293B">
                    <a:alpha val="100000"/>
                  </a:srgbClr>
                </a:solidFill>
                <a:latin typeface="Calibri"/>
              </a:rPr>
              <a:t><![CDATA[Moore AT. The self-locking metal hip prosthesis. J Bone Joint Surg Am. 1957;39(4):811–827.]]></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Parvizi J et al. New definition for periprosthetic joint infection: from the Workgroup of the Musculoskeletal Infection Society. Clin Orthop Relat Res. 2011;469(11):2992–2994.]]></a:t>
            </a:r>
            <a:b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Lombardi AV et al. Aseptic loosening in total hip arthroplasty. J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approaches: posterior, anterolateral, direct anterior, transtrochanteric. Posterior: excellent exposure, preserves abductors, higher dislocation risk. Anterolateral: stable, lower dislocation, abductor weakness risk. Direct anterior: internervous, muscle-sparing, early rehab, risk of LFCN injury, intra-op fracture. Transtrochanteric: trochanteric osteotomy, good exposure, risk of nonunion. Complications: dislocation, infection, aseptic loosening, periprosthetic fractures, nerve injury,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Approache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Total hip arthroplasty (THA) is one of the most successful operations in all of surgery and the most commonly performed elective orthopaedic procedure worldwide. It reliably relieves pain and restores function in end-stage hip disease. Understanding approaches, implant selection, bearing surfaces, and complications is fundamental knowledge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5 million THAs performed globally each year; numbers increasing as population ages and younger patients are offe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osteoarthritis (80–85%), rheumatoid arthritis, avascular necrosis, fracture (femoral neck in elderly), dysplasia, post-traumatic arthritis, inflammatory arthropathy, tum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neurological impairment precluding rehabilitation, severe medical comorbidity, non-ambulatory patient with no pain (rel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failure of conservative management (analgesia, activity modification, physiotherapy, walking aids, weight loss) combined with significant impact on quality of life and radiological evidence of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validated patient-reported outcome measure for THA; 12 questions; 0–48 scale (48 = best function); used pre- and post-operatively to assess outcomes and justify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ternervous Plane]]></a:t>
            </a:r>
            <a:br/>
            <a:r>
              <a:rPr lang="en-US" strike="noStrike" sz="1400" spc="0" u="none" cap="none">
                <a:solidFill>
                  <a:srgbClr val="1E293B">
                    <a:alpha val="100000"/>
                  </a:srgbClr>
                </a:solidFill>
                <a:latin typeface="Calibri"/>
              </a:rPr>
              <a:t><![CDATA[Structures at Risk]]></a:t>
            </a:r>
            <a:br/>
            <a:r>
              <a:rPr lang="en-US" strike="noStrike" sz="1400" spc="0" u="none" cap="none">
                <a:solidFill>
                  <a:srgbClr val="1E293B">
                    <a:alpha val="100000"/>
                  </a:srgbClr>
                </a:solidFill>
                <a:latin typeface="Calibri"/>
              </a:rPr>
              <a:t><![CDATA[Dislocation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outhern/Moore)]]></a:t>
            </a:r>
            <a:br/>
            <a:r>
              <a:rPr lang="en-US" strike="noStrike" sz="1400" spc="0" u="none" cap="none">
                <a:solidFill>
                  <a:srgbClr val="1E293B">
                    <a:alpha val="100000"/>
                  </a:srgbClr>
                </a:solidFill>
                <a:latin typeface="Calibri"/>
              </a:rPr>
              <a:t><![CDATA[Gluteus maximus split; short external rotators divided]]></a:t>
            </a:r>
            <a:br/>
            <a:r>
              <a:rPr lang="en-US" strike="noStrike" sz="1400" spc="0" u="none" cap="none">
                <a:solidFill>
                  <a:srgbClr val="1E293B">
                    <a:alpha val="100000"/>
                  </a:srgbClr>
                </a:solidFill>
                <a:latin typeface="Calibri"/>
              </a:rPr>
              <a:t><![CDATA[Sciatic nerve; superior gluteal nerve if too superior]]></a:t>
            </a:r>
            <a:br/>
            <a:r>
              <a:rPr lang="en-US" strike="noStrike" sz="1400" spc="0" u="none" cap="none">
                <a:solidFill>
                  <a:srgbClr val="1E293B">
                    <a:alpha val="100000"/>
                  </a:srgbClr>
                </a:solidFill>
                <a:latin typeface="Calibri"/>
              </a:rPr>
              <a:t><![CDATA[Posterior dislocation — avoid flexion + IR + ad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Hardinge/Watson-Jones)]]></a:t>
            </a:r>
            <a:br/>
            <a:r>
              <a:rPr lang="en-US" strike="noStrike" sz="1400" spc="0" u="none" cap="none">
                <a:solidFill>
                  <a:srgbClr val="1E293B">
                    <a:alpha val="100000"/>
                  </a:srgbClr>
                </a:solidFill>
                <a:latin typeface="Calibri"/>
              </a:rPr>
              <a:t><![CDATA[Between gluteus medius/minimus and tensor fascia lata (TFL); superior gluteal nerve]]></a:t>
            </a:r>
            <a:br/>
            <a:r>
              <a:rPr lang="en-US" strike="noStrike" sz="1400" spc="0" u="none" cap="none">
                <a:solidFill>
                  <a:srgbClr val="1E293B">
                    <a:alpha val="100000"/>
                  </a:srgbClr>
                </a:solidFill>
                <a:latin typeface="Calibri"/>
              </a:rPr>
              <a:t><![CDATA[Superior gluteal nerve (if dissection extends >5 cm above GT); femoral nerve (anterior)]]></a:t>
            </a:r>
            <a:br/>
            <a:r>
              <a:rPr lang="en-US" strike="noStrike" sz="1400" spc="0" u="none" cap="none">
                <a:solidFill>
                  <a:srgbClr val="1E293B">
                    <a:alpha val="100000"/>
                  </a:srgbClr>
                </a:solidFill>
                <a:latin typeface="Calibri"/>
              </a:rPr>
              <a:t><![CDATA[Anterior dislocation — avoid extension + 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DAA / Smith-Petersen)]]></a:t>
            </a:r>
            <a:br/>
            <a:r>
              <a:rPr lang="en-US" strike="noStrike" sz="1400" spc="0" u="none" cap="none">
                <a:solidFill>
                  <a:srgbClr val="1E293B">
                    <a:alpha val="100000"/>
                  </a:srgbClr>
                </a:solidFill>
                <a:latin typeface="Calibri"/>
              </a:rPr>
              <a:t><![CDATA[Between sartorius (femoral N) and TFL (superior gluteal N) — truly internervous]]></a:t>
            </a:r>
            <a:br/>
            <a:r>
              <a:rPr lang="en-US" strike="noStrike" sz="1400" spc="0" u="none" cap="none">
                <a:solidFill>
                  <a:srgbClr val="1E293B">
                    <a:alpha val="100000"/>
                  </a:srgbClr>
                </a:solidFill>
                <a:latin typeface="Calibri"/>
              </a:rPr>
              <a:t><![CDATA[Lateral femoral cutaneous nerve (LFCN); femoral nerve; lateral circumflex femoral vessels]]></a:t>
            </a:r>
            <a:br/>
            <a:r>
              <a:rPr lang="en-US" strike="noStrike" sz="1400" spc="0" u="none" cap="none">
                <a:solidFill>
                  <a:srgbClr val="1E293B">
                    <a:alpha val="100000"/>
                  </a:srgbClr>
                </a:solidFill>
                <a:latin typeface="Calibri"/>
              </a:rPr>
              <a:t><![CDATA[Anterior dislocation — avoid extension + 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ateral (Hardinge)]]></a:t>
            </a:r>
            <a:br/>
            <a:r>
              <a:rPr lang="en-US" strike="noStrike" sz="1400" spc="0" u="none" cap="none">
                <a:solidFill>
                  <a:srgbClr val="1E293B">
                    <a:alpha val="100000"/>
                  </a:srgbClr>
                </a:solidFill>
                <a:latin typeface="Calibri"/>
              </a:rPr>
              <a:t><![CDATA[Splits gluteus medius and vastus lateralis through greater trochanter]]></a:t>
            </a:r>
            <a:br/>
            <a:r>
              <a:rPr lang="en-US" strike="noStrike" sz="1400" spc="0" u="none" cap="none">
                <a:solidFill>
                  <a:srgbClr val="1E293B">
                    <a:alpha val="100000"/>
                  </a:srgbClr>
                </a:solidFill>
                <a:latin typeface="Calibri"/>
              </a:rPr>
              <a:t><![CDATA[Superior gluteal nerve; abductor mechanism detachment]]></a:t>
            </a:r>
            <a:br/>
            <a:r>
              <a:rPr lang="en-US" strike="noStrike" sz="1400" spc="0" u="none" cap="none">
                <a:solidFill>
                  <a:srgbClr val="1E293B">
                    <a:alpha val="100000"/>
                  </a:srgbClr>
                </a:solidFill>
                <a:latin typeface="Calibri"/>
              </a:rPr>
              <a:t><![CDATA[Anterior or posterior depending on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most widely used worldwide; highest dislocation risk (3–4% without posterior capsule repair; reduced to ~1% with meticulous posterior capsule and short rotator repair); sciatic nerve injury most feared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2026-05-01T20:56:36Z</dcterms:created>
  <dcterms:modified xsi:type="dcterms:W3CDTF">2026-05-01T20:56:36Z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