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792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rigger Finger & de Quervai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 injection into the tendon sheath at the A1 pulley: the most effective non-operative treatment; a mixture of corticosteroid (triamcinolone or methylprednisolone) and local anaesthetic is injected into the tendon sheath at the A1 pulley level (palmar surface, distal to the web crease at the MCP joint); the injection reduces the inflammatory component of tendon sheath thickening; success rate approximately 70–90% for a single injection; a second injection is offered if the first partially resolves symptoms; a third injection has diminishing returns; lower success rates in diabetics, longstanding disease, and Grade 3–4; associated with temporary glucose elevation in diabetics — warn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guided injection: more accurate placement into the tendon sheath (vs palpation-guided); evidence shows modestly higher success rates with USS guidance; recommended for difficult cases or recurrent disease after failed inj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1 pulley release: definitive treatment; the A1 pulley is divided through a transverse palmar incision under local anaesthetic (WALANT — wide awake local anaesthesia no tourniquet is increasingly used); the patient can actively flex and extend the finger intraoperatively to confirm complete release; the neurovascular bundles must be identified and protected (they lie on either side of the A1 pulley and are particularly vulnerable at the thumb and index finger levels); success rate >95%; the A1 pulley heals but leaves a wider channel — permanent relief; the A2 pulley must NOT be divided]]>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cutaneous A1 pulley release: a needle (21G) is used percutaneously to divide the A1 pulley without an open incision; performed under local anaesthetic; comparable success rates to open release; slightly higher risk of incomplete release and neurovascular injury (particularly at the thumb — where the digital nerve is very close to the A1 pulley); popular in experienced han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 Quervain Tenosynovitis — Overview & Pathophysiology]]></a:t>
            </a:r>
            <a:br/>
            <a:br/>
            <a:r>
              <a:rPr lang="en-US" strike="noStrike" sz="1400" spc="0" u="none" cap="none">
                <a:solidFill>
                  <a:srgbClr val="1E293B">
                    <a:alpha val="100000"/>
                  </a:srgbClr>
                </a:solidFill>
                <a:latin typeface="Calibri"/>
              </a:rPr>
              <a:t><![CDATA[de Quervain tenosynovitis is a stenosing tenosynovitis of the first dorsal extensor compartment of the wrist, affecting the abductor pollicis longus (APL) and extensor pollicis brevis (EPB) tendons. It is characterised by pain and tenderness at the radial styloid process, aggravated by thumb and wrist motion. It is the most common tendon entrapment at the wrist and disproportionately affects new mothers (handling of infants), typists, and racket sport play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female:male ratio approximately 8–10:1; peak incidence 30–50 years; strongly associated with pregnancy and the postpartum period (new mothers) due to repetitive wrist and thumb loading with infant care; also associated with manual work and racket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first dorsal extensor compartment is a fibro-osseous tunnel on the radial side of the wrist, just distal to the radial styloid; it normally contains the APL and EPB tendons; in approximately 30% of individuals, there is a septum dividing the compartment into two sub-compartments (the EPB is in its own separate sub-tunnel); this anatomical variant is important surgically — if the EPB sub-tunnel is not released, the EPB continues to be entrapped and symptoms persist after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stenosing tenosynovitis — the first dorsal compartment becomes thickened, fibrotic, and stenotic; the tendons glide poorly within the narrowed compartment; histologically: fibrocartilaginous metaplasia of the retinaculum; not a primarily inflammatory condition (similar to trigger finger — degeneration, not inflam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 Quervain — Clinical Assessment & Investigations]]></a:t>
            </a:r>
            <a:br/>
            <a:br/>
            <a:r>
              <a:rPr lang="en-US" strike="noStrike" sz="1400" spc="0" u="none" cap="none">
                <a:solidFill>
                  <a:srgbClr val="1E293B">
                    <a:alpha val="100000"/>
                  </a:srgbClr>
                </a:solidFill>
                <a:latin typeface="Calibri"/>
              </a:rPr>
              <a:t><![CDATA[History: radial-sided wrist and thumb pain; pain with pinch grip, lifting, turning taps and door handles, carrying bags, picking up infants; swelling at the radial styloid; occasionally a palpable thickening over the first compar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Quinnell RC. Conservative management of trigger finger. Practitioner. 1980;224:187–190.]]></a:t>
            </a:r>
            <a:br/>
            <a:r>
              <a:rPr lang="en-US" strike="noStrike" sz="1200" spc="0" u="none" cap="none">
                <a:solidFill>
                  <a:srgbClr val="1E293B">
                    <a:alpha val="100000"/>
                  </a:srgbClr>
                </a:solidFill>
                <a:latin typeface="Calibri"/>
              </a:rPr>
              <a:t><![CDATA[Makkouk AH et al. Trigger finger: etiology, evaluation, and treatment. Curr Rev Musculoskelet Med. 2008;1(2):92–96.]]></a:t>
            </a:r>
            <a:br/>
            <a:r>
              <a:rPr lang="en-US" strike="noStrike" sz="1200" spc="0" u="none" cap="none">
                <a:solidFill>
                  <a:srgbClr val="1E293B">
                    <a:alpha val="100000"/>
                  </a:srgbClr>
                </a:solidFill>
                <a:latin typeface="Calibri"/>
              </a:rPr>
              <a:t><![CDATA[Peters-Veluthamaningal C et al. Corticosteroid injection for trigger finger in adults. Cochrane Database Syst Rev. 2009.]]></a:t>
            </a:r>
            <a:br/>
            <a:r>
              <a:rPr lang="en-US" strike="noStrike" sz="1200" spc="0" u="none" cap="none">
                <a:solidFill>
                  <a:srgbClr val="1E293B">
                    <a:alpha val="100000"/>
                  </a:srgbClr>
                </a:solidFill>
                <a:latin typeface="Calibri"/>
              </a:rPr>
              <a:t><![CDATA[de Quervain F. Ueber eine Form von chronischer Tendovaginitis. Correspondenz-Blatt für Schweizer Aerzte. 1895;25:389–394.]]></a:t>
            </a:r>
            <a:br/>
            <a:r>
              <a:rPr lang="en-US" strike="noStrike" sz="1200" spc="0" u="none" cap="none">
                <a:solidFill>
                  <a:srgbClr val="1E293B">
                    <a:alpha val="100000"/>
                  </a:srgbClr>
                </a:solidFill>
                <a:latin typeface="Calibri"/>
              </a:rPr>
              <a:t><![CDATA[Finkelstein H. Stenosing tendovaginitis at the radial styloid process. J Bone Joint Surg. 1930;12:509–540.]]></a:t>
            </a:r>
            <a:br/>
            <a:r>
              <a:rPr lang="en-US" strike="noStrike" sz="1200" spc="0" u="none" cap="none">
                <a:solidFill>
                  <a:srgbClr val="1E293B">
                    <a:alpha val="100000"/>
                  </a:srgbClr>
                </a:solidFill>
                <a:latin typeface="Calibri"/>
              </a:rPr>
              <a:t><![CDATA[Ilyas AM. Nonsurgical treatment for de Quervain`s tenosynovitis. J Hand Surg Am. 2009.]]></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edics. 14th E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rigger finger: stenosing tenosynovitis of flexor tendon sheath (A1 pulley). Symptoms: painful clicking/locking of finger; risk in diabetics, RA. De Quervain: stenosing tenosynovitis of APL & EPB tendons in 1st dorsal compartment. Finkelstein’s test positive; pain over radial styloid. Management: splints, steroid injection, surgical release if persis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rigger Finger & de Quervai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gger Finger — Overview & Pathophysiology]]></a:t>
            </a:r>
            <a:br/>
            <a:br/>
            <a:r>
              <a:rPr lang="en-US" strike="noStrike" sz="1400" spc="0" u="none" cap="none">
                <a:solidFill>
                  <a:srgbClr val="1E293B">
                    <a:alpha val="100000"/>
                  </a:srgbClr>
                </a:solidFill>
                <a:latin typeface="Calibri"/>
              </a:rPr>
              <a:t><![CDATA[Trigger finger (stenosing tenosynovitis) is caused by a size mismatch between the flexor tendon and the first annular (A1) pulley at the level of the metacarpal head. Thickening and narrowing of the A1 pulley (or, less commonly, enlargement of the flexor tendon itself — particularly the FDS/FDP junction nodule) prevents smooth tendon gliding, causing catching, clicking, and ultimately locking of the finger in flexion or extension. It is one of the most common hand conditions presenting to orthopaedic and hand surgery clin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lifetime incidence approximately 2–3%; female predominance; peak incidence 5th–6th decade; the ring finger is the most commonly affected digit, followed by the thumb (trigger thumb), middle finger, little finger, and index finger; bilateral in 10%; associated with diabetes (multiple trigger fingers are common — diffuse tenosynovitis), rheumatoid arthritis, hypothyroidism, amyloidosis, and carpal tunnel syndrome (up to 60% of patients with CTS have coexisting trigger fing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A1 pulley lies at the level of the MCP joint (palmar aspect); it is the first of the five annular pulleys of the finger; it originates from the volar plate and the palmar fascia; the A2 and A4 pulleys are the critical pulleys for biomechanical finger function — they must NEVER be divided; the A1 pulley can be safely divided without biomechanical consequence (no bowstrin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tta`s node: the palpable tender nodule on the palmar aspect of the MCP joint representing the thickened tendon or fibrous nodule that catches against the A1 pulley; its presence is highly characteristic of trigger fing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gger Finger — Grading & Clinical Assessment]]></a:t>
            </a:r>
            <a:br/>
            <a:br/>
            <a:r>
              <a:rPr lang="en-US" strike="noStrike" sz="1400" spc="0" u="none" cap="none">
                <a:solidFill>
                  <a:srgbClr val="1E293B">
                    <a:alpha val="100000"/>
                  </a:srgbClr>
                </a:solidFill>
                <a:latin typeface="Calibri"/>
              </a:rPr>
              <a:t><![CDATA[Quinnell grading: Grade 0 — unaffected; Grade 1 — uneven movement (catching without locking); Grade 2 — actively correctable (the finger locks in flexion but the patient can actively extend it with effort); Grade 3 — passively correctable (locked in flexion; requires passive correction by the other hand); Grade 4 — fixed flexion deformity (cannot be corrected passively); Grades 1–2 may respond to conservative treatment; Grades 3–4 require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y: catching or clicking with finger flexion/extension; finger locking (usually in flexion — the FDP and FDS can pull the finger into flexion but cannot overcome the A1 pulley resistance to extend); morning stiffness (the finger is worst in the morning, improving with activity — due to reduced tendon fluid at rest); pain at the A1 pulley (palmar MCP crease); the patient may release the locked finger with a `pop` using the other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alpable tender nodule at the A1 pulley (Notta`s node); catching or locking on active flexion-extension; passively correct the locked finger; assess for associated conditions (carpal tunnel syndrome, Dupuytren`s, diabetes, R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gger Finger — Management]]></a:t>
            </a:r>
            <a:br/>
            <a:br/>
            <a:r>
              <a:rPr lang="en-US" strike="noStrike" sz="1400" spc="0" u="none" cap="none">
                <a:solidFill>
                  <a:srgbClr val="1E293B">
                    <a:alpha val="100000"/>
                  </a:srgbClr>
                </a:solidFill>
                <a:latin typeface="Calibri"/>
              </a:rPr>
              <a:t><![CDATA[Splinting: extension splint to the MCP joint (at 0–15° extension) prevents the triggering position; useful for Grade 1–2; compliance-limited; success rate approximately 55–70% for Grade 1–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
  <a:themeElements>
    <a:clrScheme name="Theme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2026-03-16T22:54:08Z</dcterms:created>
  <dcterms:modified xsi:type="dcterms:W3CDTF">2026-03-16T22:54:08Z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