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presProps" Target="presProps.xml"/>
  <Relationship Id="rId19" Type="http://schemas.openxmlformats.org/officeDocument/2006/relationships/viewProps" Target="viewProps.xml"/>
  <Relationship Id="rId20"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79219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umour Biology — Benign vs Malignan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umour Biology — Benign vs Maligna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umour Angiogenesis]]></a:t>
            </a:r>
            <a:br/>
            <a:br/>
            <a:br/>
            <a:br/>
            <a:br/>
            <a:r>
              <a:rPr lang="en-US" strike="noStrike" sz="1400" spc="0" u="none" cap="none">
                <a:solidFill>
                  <a:srgbClr val="1E293B">
                    <a:alpha val="100000"/>
                  </a:srgbClr>
                </a:solidFill>
                <a:latin typeface="Calibri"/>
              </a:rPr>
              <a:t><![CDATA[Angiogenesis refers to the formation of new blood vessels that supply nutrients and oxygen to the tumour. Malignant tumours stimulate angiogenesis through growth factors such as vascular endothelial growth facto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development of a vascular network allows the tumour to grow rapidly and increases the risk of metasta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umour Biology — Benign vs Maligna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ost Response to Tumours]]></a:t>
            </a:r>
            <a:br/>
            <a:br/>
            <a:br/>
            <a:br/>
            <a:br/>
            <a:r>
              <a:rPr lang="en-US" strike="noStrike" sz="1400" spc="0" u="none" cap="none">
                <a:solidFill>
                  <a:srgbClr val="1E293B">
                    <a:alpha val="100000"/>
                  </a:srgbClr>
                </a:solidFill>
                <a:latin typeface="Calibri"/>
              </a:rPr>
              <a:t><![CDATA[The human body mounts an immune response against tumour cells. However malignant tumours often develop mechanisms to evade immune det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tivation of immune surveillance mechanism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duction of tumour antige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mune evasion strategies by malignant cel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action between tumour cells and surrounding microenviron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umour Biology — Benign vs Maligna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Importance]]></a:t>
            </a:r>
            <a:br/>
            <a:br/>
            <a:br/>
            <a:br/>
            <a:br/>
            <a:r>
              <a:rPr lang="en-US" strike="noStrike" sz="1400" spc="0" u="none" cap="none">
                <a:solidFill>
                  <a:srgbClr val="1E293B">
                    <a:alpha val="100000"/>
                  </a:srgbClr>
                </a:solidFill>
                <a:latin typeface="Calibri"/>
              </a:rPr>
              <a:t><![CDATA[Understanding tumour biology assists clinicians in selecting appropriate treatment strategies. Benign tumours may require observation or simple surgical excision, whereas malignant tumours often require multimodal treatment including surgery, chemotherapy and radiotherap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nowledge of tumour biology also guides imaging interpretation, biopsy planning and surgical margins during tumour res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umour Biology — Benign vs Maligna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Benign tumours grow slowly and do not metastasiz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ignant tumours invade surrounding tissues and spread to distant orga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sarcoma commonly metastasizes to the lung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gressive radiographic patterns suggest malignant behavio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umour angiogenesis supports tumour growth and metasta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Enneking WF Musculoskeletal Tumor Surgery]]></a:t>
            </a:r>
            <a:br/>
            <a:r>
              <a:rPr lang="en-US" strike="noStrike" sz="1200" spc="0" u="none" cap="none">
                <a:solidFill>
                  <a:srgbClr val="1E293B">
                    <a:alpha val="100000"/>
                  </a:srgbClr>
                </a:solidFill>
                <a:latin typeface="Calibri"/>
              </a:rPr>
              <a:t><![CDATA[Campanacci Bone and Soft Tissue Tumors]]></a:t>
            </a:r>
            <a:br/>
            <a:r>
              <a:rPr lang="en-US" strike="noStrike" sz="1200" spc="0" u="none" cap="none">
                <a:solidFill>
                  <a:srgbClr val="1E293B">
                    <a:alpha val="100000"/>
                  </a:srgbClr>
                </a:solidFill>
                <a:latin typeface="Calibri"/>
              </a:rPr>
              <a:t><![CDATA[Rockwood and Green Fractures in Adults]]></a:t>
            </a:r>
            <a:br/>
            <a:r>
              <a:rPr lang="en-US" strike="noStrike" sz="1200" spc="0" u="none" cap="none">
                <a:solidFill>
                  <a:srgbClr val="1E293B">
                    <a:alpha val="100000"/>
                  </a:srgbClr>
                </a:solidFill>
                <a:latin typeface="Calibri"/>
              </a:rPr>
              <a:t><![CDATA[Orthobullets Bone Tumor Biology]]></a:t>
            </a:r>
            <a:br/>
            <a:r>
              <a:rPr lang="en-US" strike="noStrike" sz="1200" spc="0" u="none" cap="none">
                <a:solidFill>
                  <a:srgbClr val="1E293B">
                    <a:alpha val="100000"/>
                  </a:srgbClr>
                </a:solidFill>
                <a:latin typeface="Calibri"/>
              </a:rPr>
              <a:t><![CDATA[WHO Classification of Bone Tumo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umour Biology — Benign vs Malignan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Benign: slow, well circumscribed, no metastasis. Malignant: rapid, infiltrative, metastasis. Histology: benign differentiated; malignant atypia, mitoses, necrosis. Radiology: benign geographic margins; malignant permeative with periosteal reac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umour Biology — Benign vs Maligna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br/>
            <a:br/>
            <a:r>
              <a:rPr lang="en-US" strike="noStrike" sz="1400" spc="0" u="none" cap="none">
                <a:solidFill>
                  <a:srgbClr val="1E293B">
                    <a:alpha val="100000"/>
                  </a:srgbClr>
                </a:solidFill>
                <a:latin typeface="Calibri"/>
              </a:rPr>
              <a:t><![CDATA[Tumour biology in orthopaedics focuses on the behavior, growth pattern and biological characteristics of bone and soft tissue tumours. Understanding the biological differences between benign and malignant tumours is essential for diagnosis, treatment planning and prog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umour Biology — Benign vs Maligna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tumours arise from abnormal proliferation of cells within bone or surrounding soft tissues. These tumours may be benign with slow growth and limited local invasion, or malignant with aggressive growth, local destruction and potential for metasta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umour Biology — Benign vs Maligna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thopaedic oncologists evaluate tumour behavior through clinical presentation, imaging findings, histopathology and staging systems. Accurate differentiation between benign and malignant tumours is crucial because management strategies differ significant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umour Biology — Benign vs Maligna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asic Concepts of Tumour Biology]]></a:t>
            </a:r>
            <a:br/>
            <a:br/>
            <a:br/>
            <a:br/>
            <a:br/>
            <a:r>
              <a:rPr lang="en-US" strike="noStrike" sz="1400" spc="0" u="none" cap="none">
                <a:solidFill>
                  <a:srgbClr val="1E293B">
                    <a:alpha val="100000"/>
                  </a:srgbClr>
                </a:solidFill>
                <a:latin typeface="Calibri"/>
              </a:rPr>
              <a:t><![CDATA[Tumours develop when normal cellular regulatory mechanisms controlling proliferation and apoptosis become disrupted. Genetic mutations allow abnormal cells to multiply uncontrollably and evade normal growth regul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veral biological factors influence tumour behavior including cellular differentiation, vascular supply, growth rate and metastatic potenti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ss of normal growth control mechanism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umour Biology — Benign vs Maligna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reased cellular prolife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bility to invade surrounding tissu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tential to metastasize through blood or lymphatic system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erences Between Benign and Malignant Tumours]]></a:t>
            </a:r>
            <a:br/>
            <a:br/>
            <a:br/>
            <a:br/>
            <a:br/>
            <a:br/>
            <a:br/>
            <a:r>
              <a:rPr lang="en-US" strike="noStrike" sz="1400" spc="0" u="none" cap="none">
                <a:solidFill>
                  <a:srgbClr val="1E293B">
                    <a:alpha val="100000"/>
                  </a:srgbClr>
                </a:solidFill>
                <a:latin typeface="Calibri"/>
              </a:rPr>
              <a:t><![CDATA[Feature]]></a:t>
            </a:r>
            <a:br/>
            <a:r>
              <a:rPr lang="en-US" strike="noStrike" sz="1400" spc="0" u="none" cap="none">
                <a:solidFill>
                  <a:srgbClr val="1E293B">
                    <a:alpha val="100000"/>
                  </a:srgbClr>
                </a:solidFill>
                <a:latin typeface="Calibri"/>
              </a:rPr>
              <a:t><![CDATA[Benign Tumours]]></a:t>
            </a:r>
            <a:br/>
            <a:r>
              <a:rPr lang="en-US" strike="noStrike" sz="1400" spc="0" u="none" cap="none">
                <a:solidFill>
                  <a:srgbClr val="1E293B">
                    <a:alpha val="100000"/>
                  </a:srgbClr>
                </a:solidFill>
                <a:latin typeface="Calibri"/>
              </a:rPr>
              <a:t><![CDATA[Malignant Tumou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owth rate]]></a:t>
            </a:r>
            <a:br/>
            <a:r>
              <a:rPr lang="en-US" strike="noStrike" sz="1400" spc="0" u="none" cap="none">
                <a:solidFill>
                  <a:srgbClr val="1E293B">
                    <a:alpha val="100000"/>
                  </a:srgbClr>
                </a:solidFill>
                <a:latin typeface="Calibri"/>
              </a:rPr>
              <a:t><![CDATA[Slow growth]]></a:t>
            </a:r>
            <a:br/>
            <a:r>
              <a:rPr lang="en-US" strike="noStrike" sz="1400" spc="0" u="none" cap="none">
                <a:solidFill>
                  <a:srgbClr val="1E293B">
                    <a:alpha val="100000"/>
                  </a:srgbClr>
                </a:solidFill>
                <a:latin typeface="Calibri"/>
              </a:rPr>
              <a:t><![CDATA[Rapid growt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rgins]]></a:t>
            </a:r>
            <a:br/>
            <a:r>
              <a:rPr lang="en-US" strike="noStrike" sz="1400" spc="0" u="none" cap="none">
                <a:solidFill>
                  <a:srgbClr val="1E293B">
                    <a:alpha val="100000"/>
                  </a:srgbClr>
                </a:solidFill>
                <a:latin typeface="Calibri"/>
              </a:rPr>
              <a:t><![CDATA[Well defined]]></a:t>
            </a:r>
            <a:br/>
            <a:r>
              <a:rPr lang="en-US" strike="noStrike" sz="1400" spc="0" u="none" cap="none">
                <a:solidFill>
                  <a:srgbClr val="1E293B">
                    <a:alpha val="100000"/>
                  </a:srgbClr>
                </a:solidFill>
                <a:latin typeface="Calibri"/>
              </a:rPr>
              <a:t><![CDATA[Poorly defin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cal invasion]]></a:t>
            </a:r>
            <a:br/>
            <a:r>
              <a:rPr lang="en-US" strike="noStrike" sz="1400" spc="0" u="none" cap="none">
                <a:solidFill>
                  <a:srgbClr val="1E293B">
                    <a:alpha val="100000"/>
                  </a:srgbClr>
                </a:solidFill>
                <a:latin typeface="Calibri"/>
              </a:rPr>
              <a:t><![CDATA[Do not invade surrounding tissue]]></a:t>
            </a:r>
            <a:br/>
            <a:r>
              <a:rPr lang="en-US" strike="noStrike" sz="1400" spc="0" u="none" cap="none">
                <a:solidFill>
                  <a:srgbClr val="1E293B">
                    <a:alpha val="100000"/>
                  </a:srgbClr>
                </a:solidFill>
                <a:latin typeface="Calibri"/>
              </a:rPr>
              <a:t><![CDATA[Invade surrounding stru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stasis]]></a:t>
            </a:r>
            <a:br/>
            <a:r>
              <a:rPr lang="en-US" strike="noStrike" sz="1400" spc="0" u="none" cap="none">
                <a:solidFill>
                  <a:srgbClr val="1E293B">
                    <a:alpha val="100000"/>
                  </a:srgbClr>
                </a:solidFill>
                <a:latin typeface="Calibri"/>
              </a:rPr>
              <a:t><![CDATA[Absent]]></a:t>
            </a:r>
            <a:br/>
            <a:r>
              <a:rPr lang="en-US" strike="noStrike" sz="1400" spc="0" u="none" cap="none">
                <a:solidFill>
                  <a:srgbClr val="1E293B">
                    <a:alpha val="100000"/>
                  </a:srgbClr>
                </a:solidFill>
                <a:latin typeface="Calibri"/>
              </a:rPr>
              <a:t><![CDATA[Comm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currence]]></a:t>
            </a:r>
            <a:br/>
            <a:r>
              <a:rPr lang="en-US" strike="noStrike" sz="1400" spc="0" u="none" cap="none">
                <a:solidFill>
                  <a:srgbClr val="1E293B">
                    <a:alpha val="100000"/>
                  </a:srgbClr>
                </a:solidFill>
                <a:latin typeface="Calibri"/>
              </a:rPr>
              <a:t><![CDATA[Rare after excision]]></a:t>
            </a:r>
            <a:br/>
            <a:r>
              <a:rPr lang="en-US" strike="noStrike" sz="1400" spc="0" u="none" cap="none">
                <a:solidFill>
                  <a:srgbClr val="1E293B">
                    <a:alpha val="100000"/>
                  </a:srgbClr>
                </a:solidFill>
                <a:latin typeface="Calibri"/>
              </a:rPr>
              <a:t><![CDATA[Frequ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umour Biology — Benign vs Maligna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owth Patterns of Bone Tumours]]></a:t>
            </a:r>
            <a:br/>
            <a:br/>
            <a:br/>
            <a:br/>
            <a:br/>
            <a:r>
              <a:rPr lang="en-US" strike="noStrike" sz="1400" spc="0" u="none" cap="none">
                <a:solidFill>
                  <a:srgbClr val="1E293B">
                    <a:alpha val="100000"/>
                  </a:srgbClr>
                </a:solidFill>
                <a:latin typeface="Calibri"/>
              </a:rPr>
              <a:t><![CDATA[Bone tumours demonstrate different growth patterns depending on their biological behavior. Radiographic features often reflect the aggressiveness of the tumou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owth Pattern]]></a:t>
            </a:r>
            <a:br/>
            <a:r>
              <a:rPr lang="en-US" strike="noStrike" sz="1400" spc="0" u="none" cap="none">
                <a:solidFill>
                  <a:srgbClr val="1E293B">
                    <a:alpha val="100000"/>
                  </a:srgbClr>
                </a:solidFill>
                <a:latin typeface="Calibri"/>
              </a:rPr>
              <a:t><![CDATA[Characteristics]]></a:t>
            </a:r>
            <a:br/>
            <a:r>
              <a:rPr lang="en-US" strike="noStrike" sz="1400" spc="0" u="none" cap="none">
                <a:solidFill>
                  <a:srgbClr val="1E293B">
                    <a:alpha val="100000"/>
                  </a:srgbClr>
                </a:solidFill>
                <a:latin typeface="Calibri"/>
              </a:rPr>
              <a:t><![CDATA[Examp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nt]]></a:t>
            </a:r>
            <a:br/>
            <a:r>
              <a:rPr lang="en-US" strike="noStrike" sz="1400" spc="0" u="none" cap="none">
                <a:solidFill>
                  <a:srgbClr val="1E293B">
                    <a:alpha val="100000"/>
                  </a:srgbClr>
                </a:solidFill>
                <a:latin typeface="Calibri"/>
              </a:rPr>
              <a:t><![CDATA[Slow growing and asymptomatic]]></a:t>
            </a:r>
            <a:br/>
            <a:r>
              <a:rPr lang="en-US" strike="noStrike" sz="1400" spc="0" u="none" cap="none">
                <a:solidFill>
                  <a:srgbClr val="1E293B">
                    <a:alpha val="100000"/>
                  </a:srgbClr>
                </a:solidFill>
                <a:latin typeface="Calibri"/>
              </a:rPr>
              <a:t><![CDATA[Non ossifying fibr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tive]]></a:t>
            </a:r>
            <a:br/>
            <a:r>
              <a:rPr lang="en-US" strike="noStrike" sz="1400" spc="0" u="none" cap="none">
                <a:solidFill>
                  <a:srgbClr val="1E293B">
                    <a:alpha val="100000"/>
                  </a:srgbClr>
                </a:solidFill>
                <a:latin typeface="Calibri"/>
              </a:rPr>
              <a:t><![CDATA[Expanding lesion with cortical thinning]]></a:t>
            </a:r>
            <a:br/>
            <a:r>
              <a:rPr lang="en-US" strike="noStrike" sz="1400" spc="0" u="none" cap="none">
                <a:solidFill>
                  <a:srgbClr val="1E293B">
                    <a:alpha val="100000"/>
                  </a:srgbClr>
                </a:solidFill>
                <a:latin typeface="Calibri"/>
              </a:rPr>
              <a:t><![CDATA[Giant cell tumou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gressive]]></a:t>
            </a:r>
            <a:br/>
            <a:r>
              <a:rPr lang="en-US" strike="noStrike" sz="1400" spc="0" u="none" cap="none">
                <a:solidFill>
                  <a:srgbClr val="1E293B">
                    <a:alpha val="100000"/>
                  </a:srgbClr>
                </a:solidFill>
                <a:latin typeface="Calibri"/>
              </a:rPr>
              <a:t><![CDATA[Rapid growth with cortical destruction]]></a:t>
            </a:r>
            <a:br/>
            <a:r>
              <a:rPr lang="en-US" strike="noStrike" sz="1400" spc="0" u="none" cap="none">
                <a:solidFill>
                  <a:srgbClr val="1E293B">
                    <a:alpha val="100000"/>
                  </a:srgbClr>
                </a:solidFill>
                <a:latin typeface="Calibri"/>
              </a:rPr>
              <a:t><![CDATA[Osteosarc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umour Biology — Benign vs Maligna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s of Tumour Spread]]></a:t>
            </a:r>
            <a:br/>
            <a:br/>
            <a:br/>
            <a:br/>
            <a:br/>
            <a:r>
              <a:rPr lang="en-US" strike="noStrike" sz="1400" spc="0" u="none" cap="none">
                <a:solidFill>
                  <a:srgbClr val="1E293B">
                    <a:alpha val="100000"/>
                  </a:srgbClr>
                </a:solidFill>
                <a:latin typeface="Calibri"/>
              </a:rPr>
              <a:t><![CDATA[Malignant tumours possess the ability to invade surrounding tissues and spread to distant organs. Tumour spread occurs through several mechanism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local invasion into adjacent tissu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matogenous spread through blood vesse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ymphatic spread through lymphatic channe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kip metastases within the same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sarcomas most commonly metastasize to the lungs through the bloodstrea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9">
  <a:themeElements>
    <a:clrScheme name="Theme7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15</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2026-06-18T09:45:20Z</dcterms:created>
  <dcterms:modified xsi:type="dcterms:W3CDTF">2026-06-18T09:45:20Z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