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9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vs Total Knee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surgery complexity]]></a:t>
            </a:r>
            <a:br/>
            <a:r>
              <a:rPr lang="en-US" strike="noStrike" sz="1400" spc="0" u="none" cap="none">
                <a:solidFill>
                  <a:srgbClr val="1E293B">
                    <a:alpha val="100000"/>
                  </a:srgbClr>
                </a:solidFill>
                <a:latin typeface="Calibri"/>
              </a:rPr>
              <a:t><![CDATA[Revision UKA to TKA is relatively straightforward — comparable to primary TKA in most cases]]></a:t>
            </a:r>
            <a:br/>
            <a:r>
              <a:rPr lang="en-US" strike="noStrike" sz="1400" spc="0" u="none" cap="none">
                <a:solidFill>
                  <a:srgbClr val="1E293B">
                    <a:alpha val="100000"/>
                  </a:srgbClr>
                </a:solidFill>
                <a:latin typeface="Calibri"/>
              </a:rPr>
              <a:t><![CDATA[Revision TKA requires more bone grafting, stems, augments — significantly more complex]]></a:t>
            </a:r>
            <a:br/>
            <a:r>
              <a:rPr lang="en-US" strike="noStrike" sz="1400" spc="0" u="none" cap="none">
                <a:solidFill>
                  <a:srgbClr val="1E293B">
                    <a:alpha val="100000"/>
                  </a:srgbClr>
                </a:solidFill>
                <a:latin typeface="Calibri"/>
              </a:rPr>
              <a:t><![CDATA[The `bone bank` advantage of UKA — preserved bone stock makes future revision surgery easier; this offsets the higher revision rate of UKA to some de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UKA Failure]]></a:t>
            </a:r>
            <a:br/>
            <a:br/>
            <a:r>
              <a:rPr lang="en-US" strike="noStrike" sz="1400" spc="0" u="none" cap="none">
                <a:solidFill>
                  <a:srgbClr val="1E293B">
                    <a:alpha val="100000"/>
                  </a:srgbClr>
                </a:solidFill>
                <a:latin typeface="Calibri"/>
              </a:rPr>
              <a:t><![CDATA[Aseptic loosening: the most common mode of failure in fixed bearing UKA; tibial component loosening is more common than femoral loosening; caused by micromotion at the bone-implant interface from malalignment, undersizing, or poor bone quality; risk is reduced by accurate component positioning (robotic UKA evidence — see robotic arthroplasty article) and appropriate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progression in the unreplaced compartment: OA develops in the lateral compartment (for medial UKA) or patellofemoral joint over time; the rate of progression is approximately 1% per year; patients with pre-operative lateral or patellofemoral changes are at higher risk; this is the second most common cause of revision and the main argument for the higher long-term revision rate of UKA vs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Oxford UKA): the Oxford UKA uses a mobile polyethylene bearing that glides on the tibial platform and on the femoral component; bearing dislocation occurs when the bearing spins out of position — typically due to ACL laxity or deficiency (allowing abnormal tibio-femoral kinematics that displace the bearing); this is why an intact functional ACL is an absolute requirement for mobile bearing Oxford UKA; bearing dislocation requires urgent revision to replace the bearing or convert to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explained pain: a distinct failure mode of UKA (and TKA); the patient has persistent pain without identifiable mechanical or infective cause; more common after UKA than TKA; may reflect ongoing patellofemoral or contralateral compartment symptoms that were not identified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 a rare but recognised complication of UKA — the tibial component peg or keel can create a stress riser in the proximal tibia; a periprosthetic tibial fracture may occur especially with malaligned tibial components or excessive tibial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radox` — Better Function but Higher Revision]]></a:t>
            </a:r>
            <a:br/>
            <a:br/>
            <a:r>
              <a:rPr lang="en-US" strike="noStrike" sz="1400" spc="0" u="none" cap="none">
                <a:solidFill>
                  <a:srgbClr val="1E293B">
                    <a:alpha val="100000"/>
                  </a:srgbClr>
                </a:solidFill>
                <a:latin typeface="Calibri"/>
              </a:rPr>
              <a:t><![CDATA[The UKA paradox: UKA consistently produces superior patient-reported functional outcomes and higher satisfaction compared to TKA in well-selected patients, yet has a higher revision rate; this apparent contradiction is partly explained by the lower threshold for UKA revision — a UKA with unexplained pain or mild disease progression is more readily revised to TKA than a TKA would be revised (the revision of UKA to TKA is less complex and carries lower patient risk, so surgeons and patients have a lower revision threshold for UKA); the higher revision rate of UKA therefore reflects the lower revision threshold, not necessarily inferior implant perform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group argument: Liddle et al. and Murray et al. from the Oxford group argue that the apparent survival disadvantage of UKA in registry data is partly a statistical artefact — UKA cases that fail and are revised are captured in the denominator; the denominator of `at-risk` UKA cases in registries includes many cases performed by low-volume surgeons on suboptimal patient selections; high-volume specialist UKA centres report 10-year survival rates of 95–98% — comparable to TKA; UKA outcomes are highly volume-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UKA indications (Kozinn & Scott): isolated compartment OA; intact ACL; correctable varus ≤10°; no inflammatory arthritis; age >60; BMI <32; no PF symptoms; Oxford criteria more liberal — bone-on-bone medial OA + intact ACL + correctable deformity; age/obesity/PF OA less strict contr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zinn SC, Scott R. Unicondylar knee arthroplasty. J Bone Joint Surg Am. 1989;71(1):145–150.]]></a:t>
            </a:r>
            <a:br/>
            <a:r>
              <a:rPr lang="en-US" strike="noStrike" sz="1200" spc="0" u="none" cap="none">
                <a:solidFill>
                  <a:srgbClr val="1E293B">
                    <a:alpha val="100000"/>
                  </a:srgbClr>
                </a:solidFill>
                <a:latin typeface="Calibri"/>
              </a:rPr>
              <a:t><![CDATA[Liddle AD et al. Patient-reported outcomes after total and unicompartmental knee arthroplasty. Bone Joint J. 2015.]]></a:t>
            </a:r>
            <a:br/>
            <a:r>
              <a:rPr lang="en-US" strike="noStrike" sz="1200" spc="0" u="none" cap="none">
                <a:solidFill>
                  <a:srgbClr val="1E293B">
                    <a:alpha val="100000"/>
                  </a:srgbClr>
                </a:solidFill>
                <a:latin typeface="Calibri"/>
              </a:rPr>
              <a:t><![CDATA[Murray DW et al. The Oxford unicompartmental knee arthroplasty: a ten-year survival study. J Bone Joint Surg Br. 1998.]]></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Goodfellow J, O`Connor J. The mechanics of the knee and prosthesis design. J Bone Joint Surg Br. 1978;60-B(3):358–369.]]></a:t>
            </a:r>
            <a:br/>
            <a:r>
              <a:rPr lang="en-US" strike="noStrike" sz="1200" spc="0" u="none" cap="none">
                <a:solidFill>
                  <a:srgbClr val="1E293B">
                    <a:alpha val="100000"/>
                  </a:srgbClr>
                </a:solidFill>
                <a:latin typeface="Calibri"/>
              </a:rPr>
              <a:t><![CDATA[AOANJRR Annual Report 202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Unicompartmental Knee 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KA: isolated compartment OA, intact ACL/collaterals, correctible deformity; faster recovery, more natural kinematics. TKA: multicompartment disease, inflammatory arthritis, significant deformity/instability; durable outcomes. UKA risks: OA progression, bearing dislocation (mobile), higher revision if selection poor. TKA risks: PF complications, stiffness; less normal kinematics. Choice individualized by age, activity, alignment, expec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vs Total Knee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ient Selection]]></a:t>
            </a:r>
            <a:br/>
            <a:br/>
            <a:r>
              <a:rPr lang="en-US" strike="noStrike" sz="1400" spc="0" u="none" cap="none">
                <a:solidFill>
                  <a:srgbClr val="1E293B">
                    <a:alpha val="100000"/>
                  </a:srgbClr>
                </a:solidFill>
                <a:latin typeface="Calibri"/>
              </a:rPr>
              <a:t><![CDATA[The choice between unicompartmental knee arthroplasty (UKA) and total knee arthroplasty (TKA) for isolated single-compartment knee osteoarthritis is one of the most debated questions in arthroplasty surgery. UKA resects and replaces only the affected compartment (medial, lateral, or patellofemoral), preserving cruciate ligaments, the opposite compartment, and native bone stock. TKA replaces all three compartments of the tibio-femoral and typically the patellofemoral joint. UKA offers theoretical advantages — more physiological kinematics, faster recovery, lower perioperative morbidity, and preserved bone stock for future revision. However, UKA has a consistently higher revision rate than TKA in national joint registries, largely due to disease progression in the unreplaced compartment and a narrower patient selection wind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Kozinn and Scott criteria for UKA (1989): the original selection criteria for medial UKA — (1) isolated medial compartment OA; (2) intact ACL (essential — loss of ACL leads to abnormal kinematics and medial compartment overloading after UKA, accelerating tibial loosening); (3) correctable varus deformity ≤10° (the deformity must be passively correctable — a fixed varus deformity indicates contracture of the lateral structures and is a relative contraindication); (4) no inflammatory arthritis; (5) age >60 years and low activity level; (6) BMI <32 (obesity was listed as a relative contraindication — though modern evidence has challenged this); (7) no patellofemoral OA symptoms (though modern evidence suggests the patellofemoral criteria have been overst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olution of criteria — the Oxford criteria (Goodfellow and O`Connor): the Oxford Phase 3 UKA was designed for anteromedial OA (OA of the medial compartment with a bone-on-bone medial compartment, preserved lateral compartment, and intact ACL); the Oxford group advocate a more liberal selection — intact ACL, full-thickness medial OA (bone on bone), correctable varus, preserved lateral compartment; they argue that age, obesity, and patellofemoral OA are not contraindications if these core criteria are met; the `Oxford criteria` have significantly broadened UKA indications in contempora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UKA: less common than medial UKA (~10% of UKA); lateral compartment OA has a different pathoanatomy — the lateral compartment has greater mobility (lateral femoral condyle translates more than medial during flexion) and the deformity is typically valgus; lateral UKA requires careful understanding of lateral compartment kinematics; Oxford mobile bearing lateral UKA and fixed bearing designs are used; outcomes are broadly comparable to medial UKA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ative Outcomes — UKA vs TKA]]></a:t>
            </a:r>
            <a:br/>
            <a:br/>
            <a:br/>
            <a:br/>
            <a:br/>
            <a:r>
              <a:rPr lang="en-US" strike="noStrike" sz="1400" spc="0" u="none" cap="none">
                <a:solidFill>
                  <a:srgbClr val="1E293B">
                    <a:alpha val="100000"/>
                  </a:srgbClr>
                </a:solidFill>
                <a:latin typeface="Calibri"/>
              </a:rPr>
              <a:t><![CDATA[Outcom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TKA]]></a:t>
            </a:r>
            <a:br/>
            <a:r>
              <a:rPr lang="en-US" strike="noStrike" sz="1400" spc="0" u="none" cap="none">
                <a:solidFill>
                  <a:srgbClr val="1E293B">
                    <a:alpha val="100000"/>
                  </a:srgbClr>
                </a:solidFill>
                <a:latin typeface="Calibri"/>
              </a:rPr>
              <a:t><![CDATA[Com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revision rate (NJR)]]></a:t>
            </a:r>
            <a:br/>
            <a:r>
              <a:rPr lang="en-US" strike="noStrike" sz="1400" spc="0" u="none" cap="none">
                <a:solidFill>
                  <a:srgbClr val="1E293B">
                    <a:alpha val="100000"/>
                  </a:srgbClr>
                </a:solidFill>
                <a:latin typeface="Calibri"/>
              </a:rPr>
              <a:t><![CDATA[~8–12%]]></a:t>
            </a:r>
            <a:br/>
            <a:r>
              <a:rPr lang="en-US" strike="noStrike" sz="1400" spc="0" u="none" cap="none">
                <a:solidFill>
                  <a:srgbClr val="1E293B">
                    <a:alpha val="100000"/>
                  </a:srgbClr>
                </a:solidFill>
                <a:latin typeface="Calibri"/>
              </a:rPr>
              <a:t><![CDATA[~4–6%]]></a:t>
            </a:r>
            <a:br/>
            <a:r>
              <a:rPr lang="en-US" strike="noStrike" sz="1400" spc="0" u="none" cap="none">
                <a:solidFill>
                  <a:srgbClr val="1E293B">
                    <a:alpha val="100000"/>
                  </a:srgbClr>
                </a:solidFill>
                <a:latin typeface="Calibri"/>
              </a:rPr>
              <a:t><![CDATA[UKA consistently higher revision rate in all registries; main causes — disease progression, aseptic loosening, bearing dislocation (mobile bearing),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 / PROMs]]></a:t>
            </a:r>
            <a:br/>
            <a:r>
              <a:rPr lang="en-US" strike="noStrike" sz="1400" spc="0" u="none" cap="none">
                <a:solidFill>
                  <a:srgbClr val="1E293B">
                    <a:alpha val="100000"/>
                  </a:srgbClr>
                </a:solidFill>
                <a:latin typeface="Calibri"/>
              </a:rPr>
              <a:t><![CDATA[Superior OKS, KOOS, satisfaction at 1–5 years in many studies; more natural knee feel; better range of motion]]></a:t>
            </a:r>
            <a:br/>
            <a:r>
              <a:rPr lang="en-US" strike="noStrike" sz="1400" spc="0" u="none" cap="none">
                <a:solidFill>
                  <a:srgbClr val="1E293B">
                    <a:alpha val="100000"/>
                  </a:srgbClr>
                </a:solidFill>
                <a:latin typeface="Calibri"/>
              </a:rPr>
              <a:t><![CDATA[High satisfaction but some patients describe the knee feeling less natural]]></a:t>
            </a:r>
            <a:br/>
            <a:r>
              <a:rPr lang="en-US" strike="noStrike" sz="1400" spc="0" u="none" cap="none">
                <a:solidFill>
                  <a:srgbClr val="1E293B">
                    <a:alpha val="100000"/>
                  </a:srgbClr>
                </a:solidFill>
                <a:latin typeface="Calibri"/>
              </a:rPr>
              <a:t><![CDATA[The Oxford group RCT (Liddle et al.) showed superior PROMs for UKA vs TKA at 1–5 years; NJR-linked PROM data also shows higher UKA 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a:t>
            </a:r>
            <a:br/>
            <a:r>
              <a:rPr lang="en-US" strike="noStrike" sz="1400" spc="0" u="none" cap="none">
                <a:solidFill>
                  <a:srgbClr val="1E293B">
                    <a:alpha val="100000"/>
                  </a:srgbClr>
                </a:solidFill>
                <a:latin typeface="Calibri"/>
              </a:rPr>
              <a:t><![CDATA[Faster — shorter hospital stay (often day-case); quicker return to function]]></a:t>
            </a:r>
            <a:br/>
            <a:r>
              <a:rPr lang="en-US" strike="noStrike" sz="1400" spc="0" u="none" cap="none">
                <a:solidFill>
                  <a:srgbClr val="1E293B">
                    <a:alpha val="100000"/>
                  </a:srgbClr>
                </a:solidFill>
                <a:latin typeface="Calibri"/>
              </a:rPr>
              <a:t><![CDATA[Slower recovery; longer hospital stay; higher post-op pain]]></a:t>
            </a:r>
            <a:br/>
            <a:r>
              <a:rPr lang="en-US" strike="noStrike" sz="1400" spc="0" u="none" cap="none">
                <a:solidFill>
                  <a:srgbClr val="1E293B">
                    <a:alpha val="100000"/>
                  </a:srgbClr>
                </a:solidFill>
                <a:latin typeface="Calibri"/>
              </a:rPr>
              <a:t><![CDATA[UKA less invasive; preserves quadriceps; less blood loss; lower peri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a:t>
            </a:r>
            <a:br/>
            <a:r>
              <a:rPr lang="en-US" strike="noStrike" sz="1400" spc="0" u="none" cap="none">
                <a:solidFill>
                  <a:srgbClr val="1E293B">
                    <a:alpha val="100000"/>
                  </a:srgbClr>
                </a:solidFill>
                <a:latin typeface="Calibri"/>
              </a:rPr>
              <a:t><![CDATA[Lower 90-day mortality than TKA]]></a:t>
            </a:r>
            <a:br/>
            <a:r>
              <a:rPr lang="en-US" strike="noStrike" sz="1400" spc="0" u="none" cap="none">
                <a:solidFill>
                  <a:srgbClr val="1E293B">
                    <a:alpha val="100000"/>
                  </a:srgbClr>
                </a:solidFill>
                <a:latin typeface="Calibri"/>
              </a:rPr>
              <a:t><![CDATA[Higher 90-day mortality than UKA (NJR data)]]></a:t>
            </a:r>
            <a:br/>
            <a:r>
              <a:rPr lang="en-US" strike="noStrike" sz="1400" spc="0" u="none" cap="none">
                <a:solidFill>
                  <a:srgbClr val="1E293B">
                    <a:alpha val="100000"/>
                  </a:srgbClr>
                </a:solidFill>
                <a:latin typeface="Calibri"/>
              </a:rPr>
              <a:t><![CDATA[Due to lower invasiveness of UKA; important for high-risk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2026-06-16T05:10:50Z</dcterms:created>
  <dcterms:modified xsi:type="dcterms:W3CDTF">2026-06-16T05:10:50Z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