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8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inquist–Hansen — Femoral Shaft Comminu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Large butterfly, NO contact]]></a:t>
            </a:r>
            <a:br/>
            <a:r>
              <a:rPr lang="en-US" strike="noStrike" sz="1400" spc="0" u="none" cap="none">
                <a:solidFill>
                  <a:srgbClr val="1E293B">
                    <a:alpha val="100000"/>
                  </a:srgbClr>
                </a:solidFill>
                <a:latin typeface="Calibri"/>
              </a:rPr>
              <a:t><![CDATA[A large comminuted zone involving >50% of the cortex AND the two main proximal and distal fragments have NO remaining cortical contact; the fragments are `floating` — they are held in position only by the nail and the interlocking screws; the comminuted zone is large but still spans less than the length of the femoral isthmus]]></a:t>
            </a:r>
            <a:br/>
            <a:r>
              <a:rPr lang="en-US" strike="noStrike" sz="1400" spc="0" u="none" cap="none">
                <a:solidFill>
                  <a:srgbClr val="1E293B">
                    <a:alpha val="100000"/>
                  </a:srgbClr>
                </a:solidFill>
                <a:latin typeface="Calibri"/>
              </a:rPr>
              <a:t><![CDATA[NO cortical contact between the main proximal and distal fragments; the fracture zone is entirely `free` — the nail bridges the defect; all stability (rotational and length) must come from the interlocking screws]]></a:t>
            </a:r>
            <a:br/>
            <a:r>
              <a:rPr lang="en-US" strike="noStrike" sz="1400" spc="0" u="none" cap="none">
                <a:solidFill>
                  <a:srgbClr val="1E293B">
                    <a:alpha val="100000"/>
                  </a:srgbClr>
                </a:solidFill>
                <a:latin typeface="Calibri"/>
              </a:rPr>
              <a:t><![CDATA[UNSTABLE without locking — the nail will allow shortening and rotation if not locked; the nail`s role is purely as a bridge; both proximal and distal static locking is MANDATORY; length is established at the time of nailing and MUST be confirmed on the table]]></a:t>
            </a:r>
            <a:br/>
            <a:r>
              <a:rPr lang="en-US" strike="noStrike" sz="1400" spc="0" u="none" cap="none">
                <a:solidFill>
                  <a:srgbClr val="1E293B">
                    <a:alpha val="100000"/>
                  </a:srgbClr>
                </a:solidFill>
                <a:latin typeface="Calibri"/>
              </a:rPr>
              <a:t><![CDATA[STATIC locking — BOTH proximal AND distal interlocking screws are mandatory; confirm limb length on the table (use the contralateral limb as reference); post-operative X-rays to confirm length is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Segmental comminution]]></a:t>
            </a:r>
            <a:br/>
            <a:r>
              <a:rPr lang="en-US" strike="noStrike" sz="1400" spc="0" u="none" cap="none">
                <a:solidFill>
                  <a:srgbClr val="1E293B">
                    <a:alpha val="100000"/>
                  </a:srgbClr>
                </a:solidFill>
                <a:latin typeface="Calibri"/>
              </a:rPr>
              <a:t><![CDATA[Extensive, long-segment comminution spanning a significant length of the femoral diaphysis; the fracture involves the full circumference of the bone over a long segment; there is NO cortical contact; the comminuted zone is so extensive that there may be more than two main fragments with comminution between all of them; this is the most severe grade and is associated with the highest-energy trauma]]></a:t>
            </a:r>
            <a:br/>
            <a:r>
              <a:rPr lang="en-US" strike="noStrike" sz="1400" spc="0" u="none" cap="none">
                <a:solidFill>
                  <a:srgbClr val="1E293B">
                    <a:alpha val="100000"/>
                  </a:srgbClr>
                </a:solidFill>
                <a:latin typeface="Calibri"/>
              </a:rPr>
              <a:t><![CDATA[NO cortical contact anywhere in the comminuted zone; all stability must come from the nail + interlocking screws; rotational and length stability are entirely provided by the interlocking construct; the nail acts as a structural bridge across a large segment of comminution]]></a:t>
            </a:r>
            <a:br/>
            <a:r>
              <a:rPr lang="en-US" strike="noStrike" sz="1400" spc="0" u="none" cap="none">
                <a:solidFill>
                  <a:srgbClr val="1E293B">
                    <a:alpha val="100000"/>
                  </a:srgbClr>
                </a:solidFill>
                <a:latin typeface="Calibri"/>
              </a:rPr>
              <a:t><![CDATA[COMPLETELY UNSTABLE without locking; the highest risk of shortening (the large comminuted zone allows the main fragments to telescope along the nail); length must be carefully established during nailing and verified by direct measurement or fluoroscopy]]></a:t>
            </a:r>
            <a:br/>
            <a:r>
              <a:rPr lang="en-US" strike="noStrike" sz="1400" spc="0" u="none" cap="none">
                <a:solidFill>
                  <a:srgbClr val="1E293B">
                    <a:alpha val="100000"/>
                  </a:srgbClr>
                </a:solidFill>
                <a:latin typeface="Calibri"/>
              </a:rPr>
              <a:t><![CDATA[MANDATORY bilateral static locking; careful attention to length during nailing; use of the external fixator template, fluoroscopic limb length assessment, or direct measurement from the contralateral limb; some Grade IV fractures benefit from additional medial or lateral plating for rotational stability (hybrid fixation) particularly if the comminuted zone is very long; external fixation may be used temporarily in damage control before definitive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Interlocking — Historical Context]]></a:t>
            </a:r>
            <a:br/>
            <a:br/>
            <a:r>
              <a:rPr lang="en-US" strike="noStrike" sz="1400" spc="0" u="none" cap="none">
                <a:solidFill>
                  <a:srgbClr val="1E293B">
                    <a:alpha val="100000"/>
                  </a:srgbClr>
                </a:solidFill>
                <a:latin typeface="Calibri"/>
              </a:rPr>
              <a:t><![CDATA[Static locking: both proximal AND distal screws are placed, preventing all motion at the fracture site (no rotation, no shortening, no lengthening); the nail bears all the load; required for Grade II, III, IV fractures where cortical contact does not provide stability; dynamic locking: only one set of screws (proximal or distal) is placed; the fracture can compress (shorten slightly) along the nail axis — this controlled axial micromotion stimulates callus formation; theoretically beneficial for simple Grade 0 and I fractures; the Winquist-Hansen classification historically guided this decision: Grade 0–I = dynamic; Grade II+ = 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practice: all modern reamed locked femoral nails are routinely placed with both proximal AND distal locking (static locking) regardless of grade; the theoretical benefit of dynamic locking for callus stimulation is outweighed by the practical risks of malrotation and shortening; the distinction is now primarily academic and examination-relevant rather than a routine surgic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 Management]]></a:t>
            </a:r>
            <a:br/>
            <a:br/>
            <a:r>
              <a:rPr lang="en-US" strike="noStrike" sz="1400" spc="0" u="none" cap="none">
                <a:solidFill>
                  <a:srgbClr val="1E293B">
                    <a:alpha val="100000"/>
                  </a:srgbClr>
                </a:solidFill>
                <a:latin typeface="Calibri"/>
              </a:rPr>
              <a:t><![CDATA[Antegrade reamed femoral IM nail: the gold standard; entry point just medial to the tip of the greater trochanter (piriformis fossa — for straight nails) or at the tip of the greater trochanter (for trochanteric entry nails); the canal is reamed sequentially to achieve a nail-canal fit; nail length and diameter are templated pre-operatively; proximal and distal locking screws are placed under fluoroscopic guidance; antegrade entry avoids damage to the femoral head blood supply (only the piriformis fossa or trochanteric entry is used — this is why entry point selection is critical to avoid AVN complications in proximal femoral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prevention: the most common complication of femoral IM nailing is rotational malunion; the femur has no visible cortical step-off when malrotated (unlike tibial rotation which causes observable deformity); malrotation must be prevented intraoperatively by: (1) assessing the anteversion of the contralateral hip at the start of the procedure and matching it; (2) checking the thigh rotation clinically after provisional locking; (3) using the `cortical step` sign at the fracture site (if the nail is rotated relative to the fracture, the cortical diameters will appear different on each side of the fracture on fluoroscopy); (4) portable CT scanner intraoperatively for complex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inquist-Hansen: Grade 0 (no comminution); Grade I (small butterfly <50%); Grade II (butterfly 50–100%, <50% contact); Grade III (large butterfly, NO contact); Grade IV (segmental, NO contact, extensive); Grades III and IV require MANDATORY static loc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Grade 0-I = dynamic (historically); Grade II+ = static; modern practice = static locking for ALL grades routinely; Winquist is now mainly academic and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maintenance in Grade III/IV: the comminuted zone allows shortening if not locked; establish length at the time of nailing (compare with contralateral limb length, use fluoroscopic limb length measurement); both proximal AND distal locking screw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the most common complication of femoral IMN; assess by matching contralateral anteversion; cortical step sign on fluoroscopy; clinical rotation check after locking; difficult to detect intraoperatively without systematic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nquist RA, Hansen ST Jr, Clawson DK. Closed intramedullary nailing of femoral fractures — a report of five hundred and twenty cases. J Bone Joint Surg Am. 1984;66(4):529–539.]]></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rumback RJ et al. Ipsilateral fractures of the femoral neck and shaft. J Bone Joint Surg Am. 1991.]]></a:t>
            </a:r>
            <a:br/>
            <a:r>
              <a:rPr lang="en-US" strike="noStrike" sz="1200" spc="0" u="none" cap="none">
                <a:solidFill>
                  <a:srgbClr val="1E293B">
                    <a:alpha val="100000"/>
                  </a:srgbClr>
                </a:solidFill>
                <a:latin typeface="Calibri"/>
              </a:rPr>
              <a:t><![CDATA[Johnson KD et al. Comminuted femoral-shaft fractures — treatment by roller traction, cerclage wires and an intramedullary nail, or an interlocking intramedullary nail. J Bone Joint Surg Am. 1984.]]></a:t>
            </a:r>
            <a:br/>
            <a:r>
              <a:rPr lang="en-US" strike="noStrike" sz="1200" spc="0" u="none" cap="none">
                <a:solidFill>
                  <a:srgbClr val="1E293B">
                    <a:alpha val="100000"/>
                  </a:srgbClr>
                </a:solidFill>
                <a:latin typeface="Calibri"/>
              </a:rPr>
              <a:t><![CDATA[Wolinsky PR, Johnson KD. Ipsilateral femoral neck and shaft fractures. Clin Orthop Relat Res. 1995.]]></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0: none; I: small butterfly; II: larger butterfly with ≥50% cortical contact.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inquist–Hansen — Femoral Shaft Comminu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Shaft Fractures & Comminution]]></a:t>
            </a:r>
            <a:br/>
            <a:br/>
            <a:r>
              <a:rPr lang="en-US" strike="noStrike" sz="1400" spc="0" u="none" cap="none">
                <a:solidFill>
                  <a:srgbClr val="1E293B">
                    <a:alpha val="100000"/>
                  </a:srgbClr>
                </a:solidFill>
                <a:latin typeface="Calibri"/>
              </a:rPr>
              <a:t><![CDATA[Femoral shaft fractures are high-energy injuries in young adults and lower-energy fractures in the elderly, collectively representing one of the most common indications for intramedullary (IM) nailing. Intramedullary nailing is the gold standard treatment for displaced femoral shaft fractures — it provides relative stability through secondary callus healing while allowing early weight-bearing and functional recovery. The Winquist-Hansen classification (1984), developed by Roger Winquist and Stanley Hansen, grades the degree of comminution in femoral shaft fractures and was historically used to guide fixation choice (the number and position of interlocking screws). While the clinical relevance has diminished somewhat with modern locked IM nail designs, the Winquist-Hansen system remains a standard descriptive and examination tool for femoral shaft comminu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omminution matters for IM nailing: the degree of comminution determines whether the IM nail can rely on cortical contact between the fracture fragments for rotational and length stability, or whether interlocking screws are required to maintain these properties; in Grade 0–II fractures, some cortical contact is maintained after reduction — the nail can rely on this contact; in Grade III–IV fractures, there is NO cortical contact (the fragments are floating within the nail) — the nail MUST be locked both proximally and distally to maintain length and prevent rotation; without interlocking, Grade III–IV fractures would collapse around the n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locked IM nailing: all modern femoral IM nails (Synthes DFN, Smith & Nephew Trigen, Stryker T2, etc.) routinely use BOTH proximal AND distal interlocking screws regardless of comminution grade — the Winquist classification is therefore less used to guide locking than it was in the 1980s when static vs dynamic locking was a meaningful distinction; however, in Grade III/IV, particular attention must be paid to achieving correct length at the time of nailing (because there is no cortical contact to prevent shortening) and to confirming both proximal and distal locking before operating table depar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quist-Hansen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minution Description]]></a:t>
            </a:r>
            <a:br/>
            <a:r>
              <a:rPr lang="en-US" strike="noStrike" sz="1400" spc="0" u="none" cap="none">
                <a:solidFill>
                  <a:srgbClr val="1E293B">
                    <a:alpha val="100000"/>
                  </a:srgbClr>
                </a:solidFill>
                <a:latin typeface="Calibri"/>
              </a:rPr>
              <a:t><![CDATA[Cortical Contact]]></a:t>
            </a:r>
            <a:br/>
            <a:r>
              <a:rPr lang="en-US" strike="noStrike" sz="1400" spc="0" u="none" cap="none">
                <a:solidFill>
                  <a:srgbClr val="1E293B">
                    <a:alpha val="100000"/>
                  </a:srgbClr>
                </a:solidFill>
                <a:latin typeface="Calibri"/>
              </a:rPr>
              <a:t><![CDATA[Stability After IMN]]></a:t>
            </a:r>
            <a:br/>
            <a:r>
              <a:rPr lang="en-US" strike="noStrike" sz="1400" spc="0" u="none" cap="none">
                <a:solidFill>
                  <a:srgbClr val="1E293B">
                    <a:alpha val="100000"/>
                  </a:srgbClr>
                </a:solidFill>
                <a:latin typeface="Calibri"/>
              </a:rPr>
              <a:t><![CDATA[Interlock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 comminution]]></a:t>
            </a:r>
            <a:br/>
            <a:r>
              <a:rPr lang="en-US" strike="noStrike" sz="1400" spc="0" u="none" cap="none">
                <a:solidFill>
                  <a:srgbClr val="1E293B">
                    <a:alpha val="100000"/>
                  </a:srgbClr>
                </a:solidFill>
                <a:latin typeface="Calibri"/>
              </a:rPr>
              <a:t><![CDATA[Simple, two-part fracture (spiral, oblique, or transverse); NO comminution; NO third fragment; the fracture has only two main pieces]]></a:t>
            </a:r>
            <a:br/>
            <a:r>
              <a:rPr lang="en-US" strike="noStrike" sz="1400" spc="0" u="none" cap="none">
                <a:solidFill>
                  <a:srgbClr val="1E293B">
                    <a:alpha val="100000"/>
                  </a:srgbClr>
                </a:solidFill>
                <a:latin typeface="Calibri"/>
              </a:rPr>
              <a:t><![CDATA[FULL CIRCUMFERENTIAL cortical contact after reduction; the two cortical ends appose fully around the entire circumference of the nail]]></a:t>
            </a:r>
            <a:br/>
            <a:r>
              <a:rPr lang="en-US" strike="noStrike" sz="1400" spc="0" u="none" cap="none">
                <a:solidFill>
                  <a:srgbClr val="1E293B">
                    <a:alpha val="100000"/>
                  </a:srgbClr>
                </a:solidFill>
                <a:latin typeface="Calibri"/>
              </a:rPr>
              <a:t><![CDATA[Inherently stable for both length and rotation once reduced (the cortex provides the stability); the nail is a `splint` within the bone]]></a:t>
            </a:r>
            <a:br/>
            <a:r>
              <a:rPr lang="en-US" strike="noStrike" sz="1400" spc="0" u="none" cap="none">
                <a:solidFill>
                  <a:srgbClr val="1E293B">
                    <a:alpha val="100000"/>
                  </a:srgbClr>
                </a:solidFill>
                <a:latin typeface="Calibri"/>
              </a:rPr>
              <a:t><![CDATA[Historically: dynamic (single distal lock or even unlocked was possible); Modern practice: both proximal AND distal locking routinely used for all grades; Grade 0 fractures are the most forgiving if one locking screw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Small butterfly]]></a:t>
            </a:r>
            <a:br/>
            <a:r>
              <a:rPr lang="en-US" strike="noStrike" sz="1400" spc="0" u="none" cap="none">
                <a:solidFill>
                  <a:srgbClr val="1E293B">
                    <a:alpha val="100000"/>
                  </a:srgbClr>
                </a:solidFill>
                <a:latin typeface="Calibri"/>
              </a:rPr>
              <a:t><![CDATA[A small butterfly (wedge) fragment; less than 50% of the cortical diameter is involved in the butterfly; the two main fragments maintain more than 50% cortical contact at the fracture site; the comminution is minor]]></a:t>
            </a:r>
            <a:br/>
            <a:r>
              <a:rPr lang="en-US" strike="noStrike" sz="1400" spc="0" u="none" cap="none">
                <a:solidFill>
                  <a:srgbClr val="1E293B">
                    <a:alpha val="100000"/>
                  </a:srgbClr>
                </a:solidFill>
                <a:latin typeface="Calibri"/>
              </a:rPr>
              <a:t><![CDATA[>50% cortical contact between the two main fragments after the butterfly is reduced around the nail; the cortex on the side opposite the butterfly is intact and provides significant stability]]></a:t>
            </a:r>
            <a:br/>
            <a:r>
              <a:rPr lang="en-US" strike="noStrike" sz="1400" spc="0" u="none" cap="none">
                <a:solidFill>
                  <a:srgbClr val="1E293B">
                    <a:alpha val="100000"/>
                  </a:srgbClr>
                </a:solidFill>
                <a:latin typeface="Calibri"/>
              </a:rPr>
              <a:t><![CDATA[Stable — significant cortical contact maintained; length is stable (the intact cortex prevents shortening); rotation is controlled by cortical contact]]></a:t>
            </a:r>
            <a:br/>
            <a:r>
              <a:rPr lang="en-US" strike="noStrike" sz="1400" spc="0" u="none" cap="none">
                <a:solidFill>
                  <a:srgbClr val="1E293B">
                    <a:alpha val="100000"/>
                  </a:srgbClr>
                </a:solidFill>
                <a:latin typeface="Calibri"/>
              </a:rPr>
              <a:t><![CDATA[Historically: dynamic or static (interlocking); Modern: both locks routine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Butterfly 50-100%]]></a:t>
            </a:r>
            <a:br/>
            <a:r>
              <a:rPr lang="en-US" strike="noStrike" sz="1400" spc="0" u="none" cap="none">
                <a:solidFill>
                  <a:srgbClr val="1E293B">
                    <a:alpha val="100000"/>
                  </a:srgbClr>
                </a:solidFill>
                <a:latin typeface="Calibri"/>
              </a:rPr>
              <a:t><![CDATA[A larger butterfly fragment that involves 50–100% of the cortical diameter; the two main fragments have <50% cortical contact but SOME residual contact; there is a zone of comminution but the main fragments still touch at the fracture zone]]></a:t>
            </a:r>
            <a:br/>
            <a:r>
              <a:rPr lang="en-US" strike="noStrike" sz="1400" spc="0" u="none" cap="none">
                <a:solidFill>
                  <a:srgbClr val="1E293B">
                    <a:alpha val="100000"/>
                  </a:srgbClr>
                </a:solidFill>
                <a:latin typeface="Calibri"/>
              </a:rPr>
              <a:t><![CDATA[<50% cortical contact — the cortices of the two main fragments touch over less than half the bone circumference; there is some inherent stability from this contact but rotation and length control are not reliable from cortical contact alone]]></a:t>
            </a:r>
            <a:br/>
            <a:r>
              <a:rPr lang="en-US" strike="noStrike" sz="1400" spc="0" u="none" cap="none">
                <a:solidFill>
                  <a:srgbClr val="1E293B">
                    <a:alpha val="100000"/>
                  </a:srgbClr>
                </a:solidFill>
                <a:latin typeface="Calibri"/>
              </a:rPr>
              <a:t><![CDATA[Partially stable; the nail needs interlocking to prevent rotation; length may be maintained by cortical contact but locking is required for rotational stability; the `threshold` grade above which static locking is required (in classic teaching)]]></a:t>
            </a:r>
            <a:br/>
            <a:r>
              <a:rPr lang="en-US" strike="noStrike" sz="1400" spc="0" u="none" cap="none">
                <a:solidFill>
                  <a:srgbClr val="1E293B">
                    <a:alpha val="100000"/>
                  </a:srgbClr>
                </a:solidFill>
                <a:latin typeface="Calibri"/>
              </a:rPr>
              <a:t><![CDATA[Historically: STATIC locking (both proximal + distal) required for Grade II and above; Modern: both locks used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2026-03-17T01:39:02Z</dcterms:created>
  <dcterms:modified xsi:type="dcterms:W3CDTF">2026-03-17T01:39:02Z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